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4"/>
  </p:sldMasterIdLst>
  <p:notesMasterIdLst>
    <p:notesMasterId r:id="rId16"/>
  </p:notesMasterIdLst>
  <p:sldIdLst>
    <p:sldId id="25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3" r:id="rId15"/>
  </p:sldIdLst>
  <p:sldSz cx="12192000" cy="6858000"/>
  <p:notesSz cx="6858000" cy="9144000"/>
  <p:embeddedFontLst>
    <p:embeddedFont>
      <p:font typeface="Lexend Deca" panose="020B0604020202020204" charset="0"/>
      <p:regular r:id="rId17"/>
      <p:bold r:id="rId18"/>
    </p:embeddedFont>
    <p:embeddedFont>
      <p:font typeface="Oswald" panose="00000500000000000000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1CD4A-250A-9027-0E82-CB00CB33FA13}" v="1" dt="2025-05-14T17:27:44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0658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e66ead53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ee66ead53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868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21DF0D1B-CA5B-6F84-0515-51C21621F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bf9f62662_0_166:notes">
            <a:extLst>
              <a:ext uri="{FF2B5EF4-FFF2-40B4-BE49-F238E27FC236}">
                <a16:creationId xmlns:a16="http://schemas.microsoft.com/office/drawing/2014/main" id="{FE6FC1CC-C0EE-DD74-8CA2-6BFA8E6C62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bf9f62662_0_166:notes">
            <a:extLst>
              <a:ext uri="{FF2B5EF4-FFF2-40B4-BE49-F238E27FC236}">
                <a16:creationId xmlns:a16="http://schemas.microsoft.com/office/drawing/2014/main" id="{303BD3D8-8FBF-3CF9-9344-214F27BEB4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96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e5e2f3b5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e5e2f3b5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16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bf9f6266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bf9f6266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1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bf9f6266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bf9f6266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79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bf9f6266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bf9f6266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579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bf9f6266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bf9f6266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57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2451F725-238B-43C9-DB29-D3F5CEBA1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bf9f62662_0_166:notes">
            <a:extLst>
              <a:ext uri="{FF2B5EF4-FFF2-40B4-BE49-F238E27FC236}">
                <a16:creationId xmlns:a16="http://schemas.microsoft.com/office/drawing/2014/main" id="{E12165B8-BE54-E633-9C5B-69CDFF8DDE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bf9f62662_0_166:notes">
            <a:extLst>
              <a:ext uri="{FF2B5EF4-FFF2-40B4-BE49-F238E27FC236}">
                <a16:creationId xmlns:a16="http://schemas.microsoft.com/office/drawing/2014/main" id="{ECB3422F-DBF2-4E22-F8E5-D6376526D7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48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023853B6-B950-B38B-19C4-B10D7378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bf9f62662_0_166:notes">
            <a:extLst>
              <a:ext uri="{FF2B5EF4-FFF2-40B4-BE49-F238E27FC236}">
                <a16:creationId xmlns:a16="http://schemas.microsoft.com/office/drawing/2014/main" id="{0F39118F-7B9B-03F6-9D21-78F55FF898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bf9f62662_0_166:notes">
            <a:extLst>
              <a:ext uri="{FF2B5EF4-FFF2-40B4-BE49-F238E27FC236}">
                <a16:creationId xmlns:a16="http://schemas.microsoft.com/office/drawing/2014/main" id="{2AE55984-27C8-32A5-E446-21E0930FAA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56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61ED4EC8-9CEF-E57F-6696-A4643AA76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bf9f62662_0_166:notes">
            <a:extLst>
              <a:ext uri="{FF2B5EF4-FFF2-40B4-BE49-F238E27FC236}">
                <a16:creationId xmlns:a16="http://schemas.microsoft.com/office/drawing/2014/main" id="{7F148FDE-73B6-454F-A4EA-2A99C2267F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bf9f62662_0_166:notes">
            <a:extLst>
              <a:ext uri="{FF2B5EF4-FFF2-40B4-BE49-F238E27FC236}">
                <a16:creationId xmlns:a16="http://schemas.microsoft.com/office/drawing/2014/main" id="{44D277BB-6DB1-BB0A-D367-1616FC84EF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534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5A490F81-E678-B7CC-F4A1-D4FEC3AF0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bf9f62662_0_166:notes">
            <a:extLst>
              <a:ext uri="{FF2B5EF4-FFF2-40B4-BE49-F238E27FC236}">
                <a16:creationId xmlns:a16="http://schemas.microsoft.com/office/drawing/2014/main" id="{39E5048D-F45A-B2C1-E149-7BA8CF1AB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bf9f62662_0_166:notes">
            <a:extLst>
              <a:ext uri="{FF2B5EF4-FFF2-40B4-BE49-F238E27FC236}">
                <a16:creationId xmlns:a16="http://schemas.microsoft.com/office/drawing/2014/main" id="{2B00B61E-03F6-A57F-A819-DD48149660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48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10438" y="-33440"/>
            <a:ext cx="12206700" cy="6857700"/>
          </a:xfrm>
          <a:prstGeom prst="rect">
            <a:avLst/>
          </a:prstGeom>
          <a:solidFill>
            <a:srgbClr val="E40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 flipH="1">
            <a:off x="10965015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 rot="10800000">
            <a:off x="10965015" y="-103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767062" y="1174118"/>
            <a:ext cx="9194338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 algn="ctr"/>
            <a:r>
              <a:rPr lang="es-ES" sz="4400" b="1" dirty="0">
                <a:solidFill>
                  <a:schemeClr val="bg1"/>
                </a:solidFill>
                <a:ea typeface="Oswald"/>
              </a:rPr>
              <a:t>RESUMEN NEGOCIACIÓN COLECTIVA 2020-2025</a:t>
            </a:r>
          </a:p>
          <a:p>
            <a:pPr lvl="1" algn="ctr"/>
            <a:r>
              <a:rPr lang="es-ES" sz="4400" b="1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ACTOS ADMINISTRATIVOS</a:t>
            </a:r>
            <a:endParaRPr sz="4400" b="1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92" y="5608589"/>
            <a:ext cx="4361880" cy="832014"/>
          </a:xfrm>
          <a:prstGeom prst="rect">
            <a:avLst/>
          </a:prstGeom>
        </p:spPr>
      </p:pic>
      <p:sp>
        <p:nvSpPr>
          <p:cNvPr id="12" name="Forma libre 11"/>
          <p:cNvSpPr/>
          <p:nvPr/>
        </p:nvSpPr>
        <p:spPr>
          <a:xfrm>
            <a:off x="-3615" y="1329559"/>
            <a:ext cx="1916815" cy="5528441"/>
          </a:xfrm>
          <a:custGeom>
            <a:avLst/>
            <a:gdLst>
              <a:gd name="connsiteX0" fmla="*/ 0 w 1916815"/>
              <a:gd name="connsiteY0" fmla="*/ 0 h 5528441"/>
              <a:gd name="connsiteX1" fmla="*/ 1916815 w 1916815"/>
              <a:gd name="connsiteY1" fmla="*/ 5528441 h 5528441"/>
              <a:gd name="connsiteX2" fmla="*/ 1054192 w 1916815"/>
              <a:gd name="connsiteY2" fmla="*/ 5528441 h 5528441"/>
              <a:gd name="connsiteX3" fmla="*/ 0 w 1916815"/>
              <a:gd name="connsiteY3" fmla="*/ 2487961 h 5528441"/>
              <a:gd name="connsiteX4" fmla="*/ 0 w 1916815"/>
              <a:gd name="connsiteY4" fmla="*/ 0 h 552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815" h="5528441">
                <a:moveTo>
                  <a:pt x="0" y="0"/>
                </a:moveTo>
                <a:lnTo>
                  <a:pt x="1916815" y="5528441"/>
                </a:lnTo>
                <a:lnTo>
                  <a:pt x="1054192" y="5528441"/>
                </a:lnTo>
                <a:lnTo>
                  <a:pt x="0" y="248796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1971A0FD-010E-43FE-3CD6-B79DC00AF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5">
            <a:extLst>
              <a:ext uri="{FF2B5EF4-FFF2-40B4-BE49-F238E27FC236}">
                <a16:creationId xmlns:a16="http://schemas.microsoft.com/office/drawing/2014/main" id="{61495A7A-BFD6-CFBC-ECBF-FA7B44A318D8}"/>
              </a:ext>
            </a:extLst>
          </p:cNvPr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107" name="Google Shape;107;p15">
              <a:extLst>
                <a:ext uri="{FF2B5EF4-FFF2-40B4-BE49-F238E27FC236}">
                  <a16:creationId xmlns:a16="http://schemas.microsoft.com/office/drawing/2014/main" id="{3503E967-71F7-3445-7AF6-2C98EEBA4C47}"/>
                </a:ext>
              </a:extLst>
            </p:cNvPr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5">
              <a:extLst>
                <a:ext uri="{FF2B5EF4-FFF2-40B4-BE49-F238E27FC236}">
                  <a16:creationId xmlns:a16="http://schemas.microsoft.com/office/drawing/2014/main" id="{58D436A6-962F-02DF-285B-04CBD68F4D35}"/>
                </a:ext>
              </a:extLst>
            </p:cNvPr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>
                  <a:latin typeface="+mn-lt"/>
                  <a:ea typeface="Calibri"/>
                  <a:cs typeface="Calibri"/>
                  <a:sym typeface="Calibri"/>
                </a:rPr>
                <a:t> </a:t>
              </a: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p15">
              <a:extLst>
                <a:ext uri="{FF2B5EF4-FFF2-40B4-BE49-F238E27FC236}">
                  <a16:creationId xmlns:a16="http://schemas.microsoft.com/office/drawing/2014/main" id="{DBB22C4D-2892-29BA-7B1C-BC576BDD57F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161009" y="6465999"/>
              <a:ext cx="949873" cy="31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B0CC9175-41A9-622E-BFAC-2126F5A95FAF}"/>
              </a:ext>
            </a:extLst>
          </p:cNvPr>
          <p:cNvSpPr txBox="1"/>
          <p:nvPr/>
        </p:nvSpPr>
        <p:spPr>
          <a:xfrm>
            <a:off x="6604203" y="6521285"/>
            <a:ext cx="3884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srgbClr val="C00000"/>
                </a:solidFill>
                <a:latin typeface="+mn-lt"/>
              </a:rPr>
              <a:t>Departamento Administrativo del Servicio Civil Distrital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9B69BA8-9758-5DA7-36A8-C3D139CB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71" y="383936"/>
            <a:ext cx="10069938" cy="3747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CO" sz="3000" b="1" dirty="0">
                <a:solidFill>
                  <a:srgbClr val="FF0000"/>
                </a:solidFill>
                <a:latin typeface="+mn-lt"/>
              </a:rPr>
              <a:t>Acuerdo Colectivo Laboral Territorial 2024-2025</a:t>
            </a:r>
            <a:endParaRPr lang="es-CO" sz="3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2454472-F6E4-AF8D-553F-34DA4B668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886" y="1004098"/>
            <a:ext cx="4411455" cy="457056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s-CO" sz="2800" b="1" dirty="0">
                <a:latin typeface="+mn-lt"/>
              </a:rPr>
              <a:t>Pliegos Presentados: </a:t>
            </a:r>
            <a:r>
              <a:rPr lang="es-CO" sz="2800" b="1" dirty="0">
                <a:solidFill>
                  <a:srgbClr val="00B050"/>
                </a:solidFill>
                <a:latin typeface="+mn-lt"/>
              </a:rPr>
              <a:t>1</a:t>
            </a:r>
            <a:endParaRPr lang="es-CO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7D3AD1E-63F2-817C-4EE1-7F9CAB35F5C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2470" y="1640415"/>
            <a:ext cx="4632544" cy="482327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+mn-lt"/>
              </a:rPr>
              <a:t>Plazo para radicar pliegos: 31 de marzo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+mn-lt"/>
              </a:rPr>
              <a:t>Inicio: 30 de abril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+mn-lt"/>
              </a:rPr>
              <a:t>Puntos radicados: 61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+mn-lt"/>
              </a:rPr>
              <a:t>Puntos acordados: 34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+mn-lt"/>
              </a:rPr>
              <a:t>Firma: 29 agosto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+mn-lt"/>
              </a:rPr>
              <a:t>Organizaciones Sindicales: 8</a:t>
            </a:r>
          </a:p>
          <a:p>
            <a:pPr marL="0" indent="0">
              <a:buNone/>
            </a:pPr>
            <a:r>
              <a:rPr lang="es-MX" sz="2400" dirty="0">
                <a:latin typeface="+mn-lt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b="1" dirty="0">
                <a:latin typeface="+mn-lt"/>
              </a:rPr>
              <a:t>Actos Administrativos emitidos: </a:t>
            </a:r>
            <a:r>
              <a:rPr lang="es-CO" sz="2400" b="1" dirty="0">
                <a:solidFill>
                  <a:srgbClr val="00B050"/>
                </a:solidFill>
                <a:latin typeface="+mn-lt"/>
              </a:rPr>
              <a:t>(20)</a:t>
            </a:r>
          </a:p>
          <a:p>
            <a:pPr marL="114300" indent="0">
              <a:buNone/>
            </a:pPr>
            <a:endParaRPr lang="es-MX" sz="2400" dirty="0">
              <a:latin typeface="+mn-lt"/>
            </a:endParaRPr>
          </a:p>
          <a:p>
            <a:endParaRPr lang="es-MX" sz="2400" dirty="0">
              <a:latin typeface="+mn-lt"/>
            </a:endParaRPr>
          </a:p>
          <a:p>
            <a:pPr marL="114300" indent="0">
              <a:buNone/>
            </a:pPr>
            <a:endParaRPr lang="es-MX" sz="2400" dirty="0">
              <a:latin typeface="+mn-lt"/>
            </a:endParaRPr>
          </a:p>
          <a:p>
            <a:endParaRPr lang="es-CO" sz="2400" dirty="0">
              <a:latin typeface="+mn-lt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4FF1EEF-7CDC-21FF-276F-1D8E9CF40C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506270" y="1004097"/>
            <a:ext cx="5196138" cy="457057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endParaRPr lang="es-CO" sz="2800" b="1" dirty="0">
              <a:latin typeface="+mn-lt"/>
            </a:endParaRPr>
          </a:p>
          <a:p>
            <a:pPr algn="ctr"/>
            <a:endParaRPr lang="es-CO" sz="2800" dirty="0">
              <a:latin typeface="+mn-lt"/>
            </a:endParaRPr>
          </a:p>
          <a:p>
            <a:pPr algn="ctr"/>
            <a:r>
              <a:rPr lang="es-CO" sz="2800" b="1" dirty="0">
                <a:latin typeface="+mn-lt"/>
              </a:rPr>
              <a:t>Principales Temas</a:t>
            </a:r>
            <a:endParaRPr lang="es-CO" sz="2800" dirty="0">
              <a:latin typeface="+mn-lt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FA314E2-2ADD-0E75-3269-D236CDF8A415}"/>
              </a:ext>
            </a:extLst>
          </p:cNvPr>
          <p:cNvSpPr>
            <a:spLocks noGrp="1" noChangeArrowheads="1"/>
          </p:cNvSpPr>
          <p:nvPr>
            <p:ph type="body" idx="4"/>
          </p:nvPr>
        </p:nvSpPr>
        <p:spPr bwMode="auto">
          <a:xfrm>
            <a:off x="5506270" y="1640415"/>
            <a:ext cx="5196138" cy="4867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+mj-lt"/>
              <a:buAutoNum type="arabicPeriod"/>
            </a:pPr>
            <a:r>
              <a:rPr lang="es-MX" dirty="0">
                <a:latin typeface="+mn-lt"/>
              </a:rPr>
              <a:t>Acuerdos anteriores </a:t>
            </a:r>
          </a:p>
          <a:p>
            <a:pPr>
              <a:buFont typeface="+mj-lt"/>
              <a:buAutoNum type="arabicPeriod"/>
            </a:pPr>
            <a:r>
              <a:rPr lang="es-MX" dirty="0">
                <a:latin typeface="+mn-lt"/>
              </a:rPr>
              <a:t>Política laboral </a:t>
            </a:r>
          </a:p>
          <a:p>
            <a:pPr>
              <a:buFont typeface="+mj-lt"/>
              <a:buAutoNum type="arabicPeriod"/>
            </a:pPr>
            <a:r>
              <a:rPr lang="es-MX" dirty="0">
                <a:latin typeface="+mn-lt"/>
              </a:rPr>
              <a:t>Garantías sindicales </a:t>
            </a:r>
          </a:p>
          <a:p>
            <a:pPr>
              <a:buFont typeface="+mj-lt"/>
              <a:buAutoNum type="arabicPeriod"/>
            </a:pPr>
            <a:r>
              <a:rPr lang="es-MX" dirty="0">
                <a:latin typeface="+mn-lt"/>
              </a:rPr>
              <a:t>Bienestar social y capacitación </a:t>
            </a:r>
          </a:p>
          <a:p>
            <a:pPr>
              <a:buFont typeface="+mj-lt"/>
              <a:buAutoNum type="arabicPeriod"/>
            </a:pPr>
            <a:r>
              <a:rPr lang="es-MX" dirty="0">
                <a:latin typeface="+mn-lt"/>
              </a:rPr>
              <a:t>Seguridad y salud en el trabajo </a:t>
            </a:r>
          </a:p>
          <a:p>
            <a:pPr>
              <a:buFont typeface="+mj-lt"/>
              <a:buAutoNum type="arabicPeriod"/>
            </a:pPr>
            <a:r>
              <a:rPr lang="es-MX" dirty="0">
                <a:latin typeface="+mn-lt"/>
              </a:rPr>
              <a:t>Política salarial y prestacional</a:t>
            </a:r>
          </a:p>
          <a:p>
            <a:pPr>
              <a:buFont typeface="+mj-lt"/>
              <a:buAutoNum type="arabicPeriod"/>
            </a:pPr>
            <a:r>
              <a:rPr lang="es-MX" dirty="0">
                <a:latin typeface="+mn-lt"/>
              </a:rPr>
              <a:t>Cumplimiento de acuerdos</a:t>
            </a:r>
            <a:endParaRPr kumimoji="0" lang="es-CO" altLang="es-C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695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>
          <a:xfrm>
            <a:off x="0" y="-2125"/>
            <a:ext cx="12206700" cy="6857700"/>
          </a:xfrm>
          <a:prstGeom prst="rect">
            <a:avLst/>
          </a:prstGeom>
          <a:solidFill>
            <a:srgbClr val="E40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2122058" y="2263536"/>
            <a:ext cx="7552293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0" b="1" dirty="0">
                <a:solidFill>
                  <a:schemeClr val="lt1"/>
                </a:solidFill>
                <a:latin typeface="+mn-lt"/>
                <a:ea typeface="Oswald"/>
                <a:cs typeface="Oswald"/>
                <a:sym typeface="Oswald"/>
              </a:rPr>
              <a:t>GRACIAS</a:t>
            </a:r>
            <a:endParaRPr sz="8000" b="1" dirty="0">
              <a:solidFill>
                <a:schemeClr val="lt1"/>
              </a:solidFill>
              <a:latin typeface="+mn-lt"/>
              <a:ea typeface="Oswald"/>
              <a:cs typeface="Oswald"/>
              <a:sym typeface="Oswald"/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0" y="1339985"/>
            <a:ext cx="1913200" cy="5518015"/>
          </a:xfrm>
          <a:custGeom>
            <a:avLst/>
            <a:gdLst>
              <a:gd name="connsiteX0" fmla="*/ 0 w 1913200"/>
              <a:gd name="connsiteY0" fmla="*/ 0 h 5518015"/>
              <a:gd name="connsiteX1" fmla="*/ 1913200 w 1913200"/>
              <a:gd name="connsiteY1" fmla="*/ 5518015 h 5518015"/>
              <a:gd name="connsiteX2" fmla="*/ 1050577 w 1913200"/>
              <a:gd name="connsiteY2" fmla="*/ 5518015 h 5518015"/>
              <a:gd name="connsiteX3" fmla="*/ 0 w 1913200"/>
              <a:gd name="connsiteY3" fmla="*/ 2487961 h 5518015"/>
              <a:gd name="connsiteX4" fmla="*/ 0 w 1913200"/>
              <a:gd name="connsiteY4" fmla="*/ 0 h 551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200" h="5518015">
                <a:moveTo>
                  <a:pt x="0" y="0"/>
                </a:moveTo>
                <a:lnTo>
                  <a:pt x="1913200" y="5518015"/>
                </a:lnTo>
                <a:lnTo>
                  <a:pt x="1050577" y="5518015"/>
                </a:lnTo>
                <a:lnTo>
                  <a:pt x="0" y="2487961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92" y="5608589"/>
            <a:ext cx="4361880" cy="8320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5"/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107" name="Google Shape;107;p15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161009" y="6465999"/>
              <a:ext cx="949873" cy="31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5"/>
          <p:cNvSpPr txBox="1"/>
          <p:nvPr/>
        </p:nvSpPr>
        <p:spPr>
          <a:xfrm>
            <a:off x="889455" y="367645"/>
            <a:ext cx="10051192" cy="117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s-MX" sz="3200" b="1" dirty="0">
                <a:solidFill>
                  <a:srgbClr val="FF0000"/>
                </a:solidFill>
              </a:rPr>
              <a:t>Marco Normativo de la Negociación Sindical </a:t>
            </a:r>
          </a:p>
          <a:p>
            <a:pPr algn="ctr">
              <a:buNone/>
            </a:pPr>
            <a:r>
              <a:rPr lang="es-MX" sz="3200" b="1" dirty="0">
                <a:solidFill>
                  <a:srgbClr val="FF0000"/>
                </a:solidFill>
              </a:rPr>
              <a:t>2020- 2023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604203" y="6521285"/>
            <a:ext cx="4336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srgbClr val="C00000"/>
                </a:solidFill>
                <a:latin typeface="Lexend Deca" panose="020B0604020202020204" charset="0"/>
              </a:rPr>
              <a:t>Departamento Administrativo del Servicio Civil Distrital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326537-6DB9-2FAC-B611-E7262F4371AA}"/>
              </a:ext>
            </a:extLst>
          </p:cNvPr>
          <p:cNvSpPr txBox="1"/>
          <p:nvPr/>
        </p:nvSpPr>
        <p:spPr>
          <a:xfrm>
            <a:off x="3047215" y="3277468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7F2F4F-92C6-86AB-3EB0-05344CA34CD8}"/>
              </a:ext>
            </a:extLst>
          </p:cNvPr>
          <p:cNvSpPr txBox="1"/>
          <p:nvPr/>
        </p:nvSpPr>
        <p:spPr>
          <a:xfrm>
            <a:off x="3047215" y="3277468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46A2D423-2C56-0D20-66A9-8D8B21718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455" y="1791092"/>
            <a:ext cx="10051192" cy="4204871"/>
          </a:xfrm>
          <a:ln>
            <a:solidFill>
              <a:srgbClr val="FF0000"/>
            </a:solidFill>
          </a:ln>
        </p:spPr>
        <p:txBody>
          <a:bodyPr/>
          <a:lstStyle/>
          <a:p>
            <a:pPr marL="84138" indent="30163" algn="just">
              <a:buNone/>
            </a:pPr>
            <a:r>
              <a:rPr lang="es-MX" sz="2800" dirty="0">
                <a:latin typeface="+mn-lt"/>
              </a:rPr>
              <a:t>La negociación sindical se regula principalmente por los Decretos </a:t>
            </a:r>
            <a:r>
              <a:rPr lang="es-MX" sz="2800" dirty="0">
                <a:solidFill>
                  <a:srgbClr val="00B050"/>
                </a:solidFill>
                <a:latin typeface="+mn-lt"/>
              </a:rPr>
              <a:t>1072/2015 </a:t>
            </a:r>
            <a:r>
              <a:rPr lang="es-MX" dirty="0">
                <a:latin typeface="+mn-lt"/>
              </a:rPr>
              <a:t>(Capítulo 4 del Título 2 de la Parte 2 del Libro 2), modificatorio del Decreto 160 de 2014.</a:t>
            </a:r>
          </a:p>
          <a:p>
            <a:pPr marL="114300" indent="0" algn="just">
              <a:buNone/>
            </a:pPr>
            <a:r>
              <a:rPr lang="es-MX" sz="2800" dirty="0">
                <a:latin typeface="+mn-lt"/>
              </a:rPr>
              <a:t>Estos decretos establecen procedimientos y derechos esenciales para el diálogo laboral.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328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5"/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107" name="Google Shape;107;p15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>
                  <a:latin typeface="+mn-lt"/>
                  <a:ea typeface="Calibri"/>
                  <a:cs typeface="Calibri"/>
                  <a:sym typeface="Calibri"/>
                </a:rPr>
                <a:t> </a:t>
              </a: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161009" y="6465999"/>
              <a:ext cx="949873" cy="31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uadroTexto 1"/>
          <p:cNvSpPr txBox="1"/>
          <p:nvPr/>
        </p:nvSpPr>
        <p:spPr>
          <a:xfrm>
            <a:off x="6604203" y="6521285"/>
            <a:ext cx="3884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srgbClr val="C00000"/>
                </a:solidFill>
                <a:latin typeface="+mn-lt"/>
              </a:rPr>
              <a:t>Departamento Administrativo del Servicio Civil Distrital</a:t>
            </a:r>
          </a:p>
        </p:txBody>
      </p:sp>
      <p:sp>
        <p:nvSpPr>
          <p:cNvPr id="60" name="Google Shape;110;p15"/>
          <p:cNvSpPr txBox="1"/>
          <p:nvPr/>
        </p:nvSpPr>
        <p:spPr>
          <a:xfrm>
            <a:off x="838200" y="681037"/>
            <a:ext cx="10102448" cy="615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+mn-lt"/>
                <a:ea typeface="Oswald"/>
                <a:cs typeface="Oswald"/>
              </a:rPr>
              <a:t>PROCESO DE NEGOCIACIÓN COLECTIVA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24334A-8DD5-699E-B3B6-624237C32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1515"/>
            <a:ext cx="10102447" cy="4325448"/>
          </a:xfrm>
          <a:ln>
            <a:solidFill>
              <a:srgbClr val="FF0000"/>
            </a:solidFill>
          </a:ln>
        </p:spPr>
        <p:txBody>
          <a:bodyPr/>
          <a:lstStyle/>
          <a:p>
            <a:pPr marL="95250" indent="19050" algn="just">
              <a:buNone/>
            </a:pPr>
            <a:r>
              <a:rPr lang="es-MX" dirty="0">
                <a:latin typeface="+mn-lt"/>
              </a:rPr>
              <a:t>La negociación colectiva </a:t>
            </a:r>
            <a:r>
              <a:rPr lang="es-MX" b="1" dirty="0">
                <a:latin typeface="+mn-lt"/>
              </a:rPr>
              <a:t>establece</a:t>
            </a:r>
            <a:r>
              <a:rPr lang="es-MX" dirty="0">
                <a:latin typeface="+mn-lt"/>
              </a:rPr>
              <a:t> </a:t>
            </a:r>
            <a:r>
              <a:rPr lang="es-MX" b="1" dirty="0">
                <a:latin typeface="+mn-lt"/>
              </a:rPr>
              <a:t>condiciones laborales justas </a:t>
            </a:r>
            <a:r>
              <a:rPr lang="es-MX" dirty="0">
                <a:latin typeface="+mn-lt"/>
              </a:rPr>
              <a:t>entre organizaciones sindicales y la administración, buscando </a:t>
            </a:r>
            <a:r>
              <a:rPr lang="es-MX" b="1" dirty="0">
                <a:latin typeface="+mn-lt"/>
              </a:rPr>
              <a:t>acuerdos</a:t>
            </a:r>
            <a:r>
              <a:rPr lang="es-MX" dirty="0">
                <a:latin typeface="+mn-lt"/>
              </a:rPr>
              <a:t> sobre </a:t>
            </a:r>
            <a:r>
              <a:rPr lang="es-MX" b="1" dirty="0">
                <a:latin typeface="+mn-lt"/>
              </a:rPr>
              <a:t>salarios</a:t>
            </a:r>
            <a:r>
              <a:rPr lang="es-MX" dirty="0">
                <a:latin typeface="+mn-lt"/>
              </a:rPr>
              <a:t>, </a:t>
            </a:r>
            <a:r>
              <a:rPr lang="es-MX" b="1" dirty="0">
                <a:latin typeface="+mn-lt"/>
              </a:rPr>
              <a:t>beneficios y condiciones de trabajo digno, entre otros, </a:t>
            </a:r>
            <a:r>
              <a:rPr lang="es-MX" dirty="0">
                <a:latin typeface="+mn-lt"/>
              </a:rPr>
              <a:t>mediante </a:t>
            </a:r>
            <a:r>
              <a:rPr lang="es-MX" b="1" dirty="0">
                <a:latin typeface="+mn-lt"/>
              </a:rPr>
              <a:t>diálogo social y respeto mutuo</a:t>
            </a:r>
            <a:r>
              <a:rPr lang="es-MX" dirty="0">
                <a:latin typeface="+mn-lt"/>
              </a:rPr>
              <a:t>.</a:t>
            </a:r>
          </a:p>
          <a:p>
            <a:pPr marL="114300" indent="0">
              <a:buNone/>
            </a:pPr>
            <a:r>
              <a:rPr lang="es-MX" dirty="0">
                <a:latin typeface="+mn-lt"/>
              </a:rPr>
              <a:t>Se presenta la evolución de las negociaciones entre los años 2020 - 2025, resaltando cambios, retos y resultados clave.</a:t>
            </a:r>
          </a:p>
          <a:p>
            <a:endParaRPr lang="es-C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313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5"/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107" name="Google Shape;107;p15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>
                  <a:latin typeface="+mn-lt"/>
                  <a:ea typeface="Calibri"/>
                  <a:cs typeface="Calibri"/>
                  <a:sym typeface="Calibri"/>
                </a:rPr>
                <a:t> </a:t>
              </a: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161009" y="6465999"/>
              <a:ext cx="949873" cy="31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5"/>
          <p:cNvSpPr txBox="1"/>
          <p:nvPr/>
        </p:nvSpPr>
        <p:spPr>
          <a:xfrm>
            <a:off x="942679" y="430906"/>
            <a:ext cx="9910297" cy="615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+mn-lt"/>
              </a:rPr>
              <a:t>Acuerdo Laboral Distrital 2020-2021</a:t>
            </a:r>
            <a:endParaRPr lang="es-ES" sz="2000" b="1" dirty="0">
              <a:solidFill>
                <a:srgbClr val="FF0000"/>
              </a:solidFill>
              <a:latin typeface="+mn-lt"/>
              <a:ea typeface="Oswald"/>
              <a:cs typeface="Oswal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604203" y="6521285"/>
            <a:ext cx="3884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srgbClr val="C00000"/>
                </a:solidFill>
                <a:latin typeface="+mn-lt"/>
              </a:rPr>
              <a:t>Departamento Administrativo del Servicio Civil Distrital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E1D2D8-E37A-C0C6-9ACA-965ED0232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679" y="1155137"/>
            <a:ext cx="4892046" cy="512544"/>
          </a:xfrm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s-CO" b="1" dirty="0">
                <a:latin typeface="+mn-lt"/>
              </a:rPr>
              <a:t>Pliegos Presentados: </a:t>
            </a:r>
            <a:r>
              <a:rPr lang="es-CO" b="1" dirty="0">
                <a:solidFill>
                  <a:srgbClr val="00B050"/>
                </a:solidFill>
                <a:latin typeface="+mn-lt"/>
              </a:rPr>
              <a:t>14</a:t>
            </a:r>
            <a:endParaRPr lang="es-CO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DA697F-2DAD-25D2-7B06-B0E6F6D69B6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42679" y="1812303"/>
            <a:ext cx="4892046" cy="470898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CO" sz="2400" dirty="0">
                <a:latin typeface="+mn-lt"/>
              </a:rPr>
              <a:t>Inicio: 04 de noviembre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400" dirty="0">
                <a:latin typeface="+mn-lt"/>
              </a:rPr>
              <a:t>Firma: 03 de </a:t>
            </a:r>
            <a:r>
              <a:rPr lang="es-CO" dirty="0">
                <a:latin typeface="+mn-lt"/>
              </a:rPr>
              <a:t>febrero</a:t>
            </a:r>
            <a:r>
              <a:rPr lang="es-CO" sz="2400" dirty="0">
                <a:latin typeface="+mn-lt"/>
              </a:rPr>
              <a:t>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400" dirty="0">
                <a:latin typeface="+mn-lt"/>
              </a:rPr>
              <a:t>Total puntos presentados: 384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400" dirty="0">
                <a:latin typeface="+mn-lt"/>
              </a:rPr>
              <a:t>Puntos acordados: 68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400" dirty="0">
                <a:latin typeface="+mn-lt"/>
              </a:rPr>
              <a:t>Organizaciones Sindicales participantes: 29</a:t>
            </a:r>
          </a:p>
          <a:p>
            <a:pPr marL="114300" indent="0">
              <a:buNone/>
            </a:pPr>
            <a:endParaRPr lang="es-CO" sz="24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b="1" dirty="0">
                <a:latin typeface="+mn-lt"/>
              </a:rPr>
              <a:t>Actos Administrativos emitidos: </a:t>
            </a:r>
            <a:r>
              <a:rPr lang="es-CO" sz="2400" b="1" dirty="0">
                <a:solidFill>
                  <a:srgbClr val="00B050"/>
                </a:solidFill>
                <a:latin typeface="+mn-lt"/>
              </a:rPr>
              <a:t>15 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400" b="1" dirty="0">
              <a:solidFill>
                <a:srgbClr val="00B050"/>
              </a:solidFill>
              <a:latin typeface="+mn-lt"/>
            </a:endParaRPr>
          </a:p>
          <a:p>
            <a:pPr marL="114300" indent="0">
              <a:buNone/>
            </a:pPr>
            <a:endParaRPr lang="es-CO" sz="24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C052456-7B31-7A32-8588-0248938A310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60285" y="1150776"/>
            <a:ext cx="4692691" cy="512545"/>
          </a:xfrm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s-CO" b="1" dirty="0">
                <a:latin typeface="+mn-lt"/>
              </a:rPr>
              <a:t>Temas Principales</a:t>
            </a:r>
            <a:endParaRPr lang="es-CO" dirty="0">
              <a:latin typeface="+mn-lt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370020C-76F5-2098-DED3-3E212C801FE7}"/>
              </a:ext>
            </a:extLst>
          </p:cNvPr>
          <p:cNvSpPr>
            <a:spLocks noGrp="1" noChangeArrowheads="1"/>
          </p:cNvSpPr>
          <p:nvPr>
            <p:ph type="body" idx="4"/>
          </p:nvPr>
        </p:nvSpPr>
        <p:spPr bwMode="auto">
          <a:xfrm>
            <a:off x="6160285" y="1766138"/>
            <a:ext cx="4692691" cy="48013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s-CO" altLang="es-CO" sz="1800" dirty="0">
                <a:solidFill>
                  <a:schemeClr val="tx1"/>
                </a:solidFill>
                <a:latin typeface="+mn-lt"/>
              </a:rPr>
              <a:t>Acuerdos económicos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Garantías Sindicales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s-CO" sz="1800" dirty="0">
                <a:effectLst/>
                <a:latin typeface="+mn-lt"/>
                <a:ea typeface="Calibri" panose="020F0502020204030204" pitchFamily="34" charset="0"/>
              </a:rPr>
              <a:t>Capacitación</a:t>
            </a:r>
            <a:endParaRPr lang="es-CO" sz="18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CO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s-CO" sz="1800" dirty="0">
                <a:effectLst/>
                <a:latin typeface="+mn-lt"/>
                <a:ea typeface="Calibri" panose="020F0502020204030204" pitchFamily="34" charset="0"/>
              </a:rPr>
              <a:t>Consideraciones generales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+mn-lt"/>
              </a:rPr>
              <a:t> Fundamentos constitucionales y legales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altLang="es-CO" sz="1800" dirty="0">
                <a:solidFill>
                  <a:schemeClr val="tx1"/>
                </a:solidFill>
                <a:latin typeface="+mn-lt"/>
              </a:rPr>
              <a:t>6. Partes y campos de aplicación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altLang="es-CO" sz="1800" dirty="0">
                <a:solidFill>
                  <a:schemeClr val="tx1"/>
                </a:solidFill>
                <a:latin typeface="+mn-lt"/>
              </a:rPr>
              <a:t>7. 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Garantías sindicales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altLang="es-CO" sz="1800" dirty="0">
                <a:solidFill>
                  <a:schemeClr val="tx1"/>
                </a:solidFill>
                <a:latin typeface="+mn-lt"/>
              </a:rPr>
              <a:t>8. 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Acuerdos anteriores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altLang="es-CO" sz="1800" dirty="0">
                <a:solidFill>
                  <a:schemeClr val="tx1"/>
                </a:solidFill>
                <a:latin typeface="+mn-lt"/>
              </a:rPr>
              <a:t>9. 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Política laboral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altLang="es-CO" sz="1800" dirty="0">
                <a:solidFill>
                  <a:schemeClr val="tx1"/>
                </a:solidFill>
                <a:latin typeface="+mn-lt"/>
              </a:rPr>
              <a:t>10. 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Ampliación de plantas</a:t>
            </a:r>
            <a:endParaRPr lang="es-CO" altLang="es-CO" sz="180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11. Jornada laboral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altLang="es-CO" sz="1800" dirty="0">
                <a:solidFill>
                  <a:schemeClr val="tx1"/>
                </a:solidFill>
                <a:latin typeface="+mn-lt"/>
              </a:rPr>
              <a:t>12. Teletrabajo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altLang="es-CO" sz="1800" dirty="0">
                <a:solidFill>
                  <a:schemeClr val="tx1"/>
                </a:solidFill>
                <a:latin typeface="+mn-lt"/>
              </a:rPr>
              <a:t>13. 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Seguridad y salud en el trabajo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14. Compensatorios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altLang="es-CO" sz="1800" dirty="0">
                <a:solidFill>
                  <a:schemeClr val="tx1"/>
                </a:solidFill>
                <a:latin typeface="+mn-lt"/>
              </a:rPr>
              <a:t>15. COVID 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16. Bienestar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76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5"/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107" name="Google Shape;107;p15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>
                  <a:latin typeface="+mn-lt"/>
                  <a:ea typeface="Calibri"/>
                  <a:cs typeface="Calibri"/>
                  <a:sym typeface="Calibri"/>
                </a:rPr>
                <a:t> </a:t>
              </a: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161009" y="6465999"/>
              <a:ext cx="949873" cy="31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uadroTexto 1"/>
          <p:cNvSpPr txBox="1"/>
          <p:nvPr/>
        </p:nvSpPr>
        <p:spPr>
          <a:xfrm>
            <a:off x="6604203" y="6521285"/>
            <a:ext cx="3884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srgbClr val="C00000"/>
                </a:solidFill>
                <a:latin typeface="+mn-lt"/>
              </a:rPr>
              <a:t>Departamento Administrativo del Servicio Civil Distrital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B9A36C8-0640-5065-1E56-F04867DA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31" y="688477"/>
            <a:ext cx="10355759" cy="53072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CO" sz="3200" b="1" dirty="0">
                <a:solidFill>
                  <a:srgbClr val="FF0000"/>
                </a:solidFill>
                <a:latin typeface="+mn-lt"/>
              </a:rPr>
              <a:t>Acuerdo Colectivo Laboral Distrital 2022</a:t>
            </a:r>
            <a:endParaRPr lang="es-CO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84EE73F-0DBB-1BA2-15DE-5376F384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930" y="1422986"/>
            <a:ext cx="4893185" cy="374702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s-CO" b="1" dirty="0">
                <a:latin typeface="+mn-lt"/>
              </a:rPr>
              <a:t>Pliegos Presentados: </a:t>
            </a:r>
            <a:r>
              <a:rPr lang="es-CO" b="1" dirty="0">
                <a:solidFill>
                  <a:srgbClr val="00B050"/>
                </a:solidFill>
                <a:latin typeface="+mn-lt"/>
              </a:rPr>
              <a:t>27</a:t>
            </a:r>
            <a:endParaRPr lang="es-CO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F77BE78-7996-272F-872E-39A10028D23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5931" y="1937447"/>
            <a:ext cx="4893185" cy="452624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latin typeface="+mn-lt"/>
              </a:rPr>
              <a:t>Inicio: 28 febrero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latin typeface="+mn-lt"/>
              </a:rPr>
              <a:t>Puntos presentados: 1.051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latin typeface="+mn-lt"/>
              </a:rPr>
              <a:t>Puntos acordados: 62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latin typeface="+mn-lt"/>
              </a:rPr>
              <a:t>Organizaciones Sindicales: 45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latin typeface="+mn-lt"/>
              </a:rPr>
              <a:t>Firma: 19 septiembre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b="1" dirty="0">
                <a:latin typeface="+mn-lt"/>
              </a:rPr>
              <a:t>Actos Administrativos Emitidos: </a:t>
            </a:r>
            <a:r>
              <a:rPr lang="es-CO" b="1" dirty="0">
                <a:solidFill>
                  <a:srgbClr val="00B050"/>
                </a:solidFill>
                <a:latin typeface="+mn-lt"/>
              </a:rPr>
              <a:t>17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b="1" dirty="0">
              <a:solidFill>
                <a:srgbClr val="00B050"/>
              </a:solidFill>
              <a:latin typeface="+mn-lt"/>
            </a:endParaRPr>
          </a:p>
          <a:p>
            <a:pPr marL="114300" indent="0">
              <a:buNone/>
            </a:pPr>
            <a:endParaRPr lang="es-CO" b="1" dirty="0">
              <a:solidFill>
                <a:srgbClr val="00B050"/>
              </a:solidFill>
              <a:latin typeface="+mn-lt"/>
            </a:endParaRPr>
          </a:p>
          <a:p>
            <a:pPr marL="114300" indent="0">
              <a:buNone/>
            </a:pPr>
            <a:endParaRPr lang="es-MX" dirty="0">
              <a:latin typeface="+mn-lt"/>
            </a:endParaRPr>
          </a:p>
          <a:p>
            <a:endParaRPr lang="es-CO" dirty="0">
              <a:latin typeface="+mn-lt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80074B3-0B83-DA91-2719-4D721CEF588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764995" y="1422986"/>
            <a:ext cx="5156695" cy="374702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endParaRPr lang="es-CO" b="1" dirty="0">
              <a:latin typeface="+mn-lt"/>
            </a:endParaRPr>
          </a:p>
          <a:p>
            <a:pPr algn="ctr"/>
            <a:endParaRPr lang="es-CO" dirty="0">
              <a:latin typeface="+mn-lt"/>
            </a:endParaRPr>
          </a:p>
          <a:p>
            <a:pPr algn="ctr"/>
            <a:r>
              <a:rPr lang="es-CO" b="1" dirty="0">
                <a:latin typeface="+mn-lt"/>
              </a:rPr>
              <a:t>Temas Principales</a:t>
            </a:r>
            <a:endParaRPr lang="es-CO" dirty="0">
              <a:latin typeface="+mn-lt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40C216F8-27B1-7FB2-5069-CB64BFCC7868}"/>
              </a:ext>
            </a:extLst>
          </p:cNvPr>
          <p:cNvSpPr>
            <a:spLocks noGrp="1" noChangeArrowheads="1"/>
          </p:cNvSpPr>
          <p:nvPr>
            <p:ph type="body" idx="4"/>
          </p:nvPr>
        </p:nvSpPr>
        <p:spPr bwMode="auto">
          <a:xfrm>
            <a:off x="5746038" y="1939880"/>
            <a:ext cx="5175652" cy="4493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Garantías Sindicales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Política Laboral 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Bienestar del Talento Humano 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Económicos 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Acuerdos generales 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Plantas 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Manual de Funciones y Experiencia  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Descansos y permisos 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Seguridad y Salud en el Trabajo 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Organización y estructura administrativa 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Capacitación y formación subredes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CO" altLang="es-C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96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D472D3E2-B907-2289-F031-878338D2C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5">
            <a:extLst>
              <a:ext uri="{FF2B5EF4-FFF2-40B4-BE49-F238E27FC236}">
                <a16:creationId xmlns:a16="http://schemas.microsoft.com/office/drawing/2014/main" id="{88F07916-EEA2-FDA7-9F78-9A14AD84DC45}"/>
              </a:ext>
            </a:extLst>
          </p:cNvPr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107" name="Google Shape;107;p15">
              <a:extLst>
                <a:ext uri="{FF2B5EF4-FFF2-40B4-BE49-F238E27FC236}">
                  <a16:creationId xmlns:a16="http://schemas.microsoft.com/office/drawing/2014/main" id="{6DE567D4-B961-5616-20F8-661B5944FABC}"/>
                </a:ext>
              </a:extLst>
            </p:cNvPr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5">
              <a:extLst>
                <a:ext uri="{FF2B5EF4-FFF2-40B4-BE49-F238E27FC236}">
                  <a16:creationId xmlns:a16="http://schemas.microsoft.com/office/drawing/2014/main" id="{C6C03FD0-09D9-060F-5482-AA544BBE262E}"/>
                </a:ext>
              </a:extLst>
            </p:cNvPr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>
                  <a:latin typeface="+mn-lt"/>
                  <a:ea typeface="Calibri"/>
                  <a:cs typeface="Calibri"/>
                  <a:sym typeface="Calibri"/>
                </a:rPr>
                <a:t> </a:t>
              </a: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p15">
              <a:extLst>
                <a:ext uri="{FF2B5EF4-FFF2-40B4-BE49-F238E27FC236}">
                  <a16:creationId xmlns:a16="http://schemas.microsoft.com/office/drawing/2014/main" id="{BB0EC366-2AC1-858E-A28B-267B0F4912B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161009" y="6465999"/>
              <a:ext cx="949873" cy="31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CC0D248-9AA8-BACB-B56E-78DBBCA56EEA}"/>
              </a:ext>
            </a:extLst>
          </p:cNvPr>
          <p:cNvSpPr txBox="1"/>
          <p:nvPr/>
        </p:nvSpPr>
        <p:spPr>
          <a:xfrm>
            <a:off x="6604203" y="6521285"/>
            <a:ext cx="3884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srgbClr val="C00000"/>
                </a:solidFill>
                <a:latin typeface="+mn-lt"/>
              </a:rPr>
              <a:t>Departamento Administrativo del Servicio Civil Distrital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8A6DE1A-BB8D-7522-3778-70B71B07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71" y="412127"/>
            <a:ext cx="10311193" cy="3494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+mn-lt"/>
              </a:rPr>
              <a:t>Acuerdo Colectivo Laboral Distrital 2023</a:t>
            </a:r>
            <a:endParaRPr lang="es-CO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33AF936-473D-4544-A335-5A2F5490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471" y="977511"/>
            <a:ext cx="4382589" cy="349425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endParaRPr lang="es-CO" b="1" dirty="0">
              <a:latin typeface="+mn-lt"/>
            </a:endParaRPr>
          </a:p>
          <a:p>
            <a:r>
              <a:rPr lang="es-CO" b="1" dirty="0">
                <a:latin typeface="+mn-lt"/>
              </a:rPr>
              <a:t>Pliegos Presentados: </a:t>
            </a:r>
            <a:r>
              <a:rPr lang="es-CO" b="1" dirty="0">
                <a:solidFill>
                  <a:srgbClr val="00B050"/>
                </a:solidFill>
                <a:latin typeface="+mn-lt"/>
              </a:rPr>
              <a:t>27</a:t>
            </a:r>
            <a:endParaRPr lang="es-CO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94702-C56F-5F47-7047-D3E770017F4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2471" y="1451728"/>
            <a:ext cx="4382589" cy="483769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s-MX" sz="2400" dirty="0">
                <a:latin typeface="+mn-lt"/>
              </a:rPr>
              <a:t>Inicio: 07 de marzo</a:t>
            </a:r>
          </a:p>
          <a:p>
            <a:r>
              <a:rPr lang="es-MX" sz="2400" dirty="0">
                <a:latin typeface="+mn-lt"/>
              </a:rPr>
              <a:t>Total puntos: 874</a:t>
            </a:r>
          </a:p>
          <a:p>
            <a:r>
              <a:rPr lang="es-MX" sz="2400" dirty="0">
                <a:latin typeface="+mn-lt"/>
              </a:rPr>
              <a:t>Puntos acordados: 49</a:t>
            </a:r>
          </a:p>
          <a:p>
            <a:r>
              <a:rPr lang="es-MX" sz="2400" dirty="0">
                <a:latin typeface="+mn-lt"/>
              </a:rPr>
              <a:t>Organizaciones Sindicales: 54 </a:t>
            </a:r>
          </a:p>
          <a:p>
            <a:r>
              <a:rPr lang="es-MX" sz="2400" dirty="0">
                <a:latin typeface="+mn-lt"/>
              </a:rPr>
              <a:t>Comisión Negociadora: 97 integrantes</a:t>
            </a:r>
          </a:p>
          <a:p>
            <a:r>
              <a:rPr lang="es-MX" sz="2400" dirty="0">
                <a:latin typeface="+mn-lt"/>
              </a:rPr>
              <a:t>Firma: 31 de agosto</a:t>
            </a:r>
          </a:p>
          <a:p>
            <a:pPr marL="114300" indent="0">
              <a:buNone/>
            </a:pPr>
            <a:endParaRPr lang="es-MX" sz="2400" dirty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b="1" dirty="0">
                <a:latin typeface="+mn-lt"/>
              </a:rPr>
              <a:t>Actos Administrativos emitidos: </a:t>
            </a:r>
            <a:r>
              <a:rPr lang="es-CO" sz="2400" b="1" dirty="0">
                <a:solidFill>
                  <a:srgbClr val="00B050"/>
                </a:solidFill>
                <a:latin typeface="+mn-lt"/>
              </a:rPr>
              <a:t>22</a:t>
            </a:r>
          </a:p>
          <a:p>
            <a:endParaRPr lang="es-MX" sz="2400" dirty="0">
              <a:latin typeface="+mn-lt"/>
            </a:endParaRPr>
          </a:p>
          <a:p>
            <a:endParaRPr lang="es-MX" sz="2400" dirty="0">
              <a:latin typeface="+mn-lt"/>
            </a:endParaRPr>
          </a:p>
          <a:p>
            <a:pPr marL="114300" indent="0">
              <a:buNone/>
            </a:pPr>
            <a:endParaRPr lang="es-MX" sz="2400" dirty="0">
              <a:latin typeface="+mn-lt"/>
            </a:endParaRPr>
          </a:p>
          <a:p>
            <a:endParaRPr lang="es-CO" sz="2400" dirty="0">
              <a:latin typeface="+mn-lt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7E1C0C5-F4B6-DB10-E667-8348516F2551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280423" y="919289"/>
            <a:ext cx="5663241" cy="374701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endParaRPr lang="es-CO" b="1" dirty="0">
              <a:latin typeface="+mn-lt"/>
            </a:endParaRPr>
          </a:p>
          <a:p>
            <a:pPr algn="ctr"/>
            <a:endParaRPr lang="es-CO" dirty="0">
              <a:latin typeface="+mn-lt"/>
            </a:endParaRPr>
          </a:p>
          <a:p>
            <a:pPr algn="ctr"/>
            <a:r>
              <a:rPr lang="es-CO" b="1" dirty="0">
                <a:latin typeface="+mn-lt"/>
              </a:rPr>
              <a:t>Principales Temas</a:t>
            </a:r>
            <a:endParaRPr lang="es-CO" dirty="0">
              <a:latin typeface="+mn-lt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F2BDEDF-2B5A-533B-E188-2C96066B8054}"/>
              </a:ext>
            </a:extLst>
          </p:cNvPr>
          <p:cNvSpPr>
            <a:spLocks noGrp="1" noChangeArrowheads="1"/>
          </p:cNvSpPr>
          <p:nvPr>
            <p:ph type="body" idx="4"/>
          </p:nvPr>
        </p:nvSpPr>
        <p:spPr bwMode="auto">
          <a:xfrm>
            <a:off x="5280423" y="1454531"/>
            <a:ext cx="5663241" cy="48320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CO" altLang="es-C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Garantías para la negociación 2023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CO" altLang="es-C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Seguimiento a los acuerdos sindicales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CO" altLang="es-C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Política laboral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s-CO" altLang="es-C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Seguridad y Salud en el trabajo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s-CO" altLang="es-C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Política salarial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s-CO" altLang="es-C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Bienestar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es-CO" altLang="es-C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Garantías sindicales.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CO" altLang="es-C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570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6EB607E6-F85E-F72A-16B9-240B20B8A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5">
            <a:extLst>
              <a:ext uri="{FF2B5EF4-FFF2-40B4-BE49-F238E27FC236}">
                <a16:creationId xmlns:a16="http://schemas.microsoft.com/office/drawing/2014/main" id="{975384AB-E174-0C97-0EB5-C976EF999A6B}"/>
              </a:ext>
            </a:extLst>
          </p:cNvPr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107" name="Google Shape;107;p15">
              <a:extLst>
                <a:ext uri="{FF2B5EF4-FFF2-40B4-BE49-F238E27FC236}">
                  <a16:creationId xmlns:a16="http://schemas.microsoft.com/office/drawing/2014/main" id="{508C5C41-B08B-88D1-F5D2-708AFAEBCA0B}"/>
                </a:ext>
              </a:extLst>
            </p:cNvPr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5">
              <a:extLst>
                <a:ext uri="{FF2B5EF4-FFF2-40B4-BE49-F238E27FC236}">
                  <a16:creationId xmlns:a16="http://schemas.microsoft.com/office/drawing/2014/main" id="{2B2CBF23-3145-112A-63FD-D59F78C6400F}"/>
                </a:ext>
              </a:extLst>
            </p:cNvPr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>
                  <a:latin typeface="+mn-lt"/>
                  <a:ea typeface="Calibri"/>
                  <a:cs typeface="Calibri"/>
                  <a:sym typeface="Calibri"/>
                </a:rPr>
                <a:t> </a:t>
              </a: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p15">
              <a:extLst>
                <a:ext uri="{FF2B5EF4-FFF2-40B4-BE49-F238E27FC236}">
                  <a16:creationId xmlns:a16="http://schemas.microsoft.com/office/drawing/2014/main" id="{022C6419-CC77-B1B7-4D42-F2896FA9D19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161009" y="6465999"/>
              <a:ext cx="949873" cy="31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1E8F8E3-ABE4-AD8A-E441-0354D3C19A3C}"/>
              </a:ext>
            </a:extLst>
          </p:cNvPr>
          <p:cNvSpPr txBox="1"/>
          <p:nvPr/>
        </p:nvSpPr>
        <p:spPr>
          <a:xfrm>
            <a:off x="6604203" y="6521285"/>
            <a:ext cx="3884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srgbClr val="C00000"/>
                </a:solidFill>
                <a:latin typeface="+mn-lt"/>
              </a:rPr>
              <a:t>Departamento Administrativo del Servicio Civil Distrital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BCA5FB6-049F-FBE6-E66C-75D100DD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02" y="1371704"/>
            <a:ext cx="9978041" cy="45198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s-CO" sz="3000" b="1" dirty="0">
                <a:latin typeface="+mn-lt"/>
              </a:rPr>
              <a:t>Acuerdo Colectivo Laboral Distrital 2024-2025</a:t>
            </a:r>
            <a:endParaRPr lang="es-CO" sz="3000" dirty="0">
              <a:latin typeface="+mn-lt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3538B0-BCB5-63F3-AD18-18F20155E8C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59202" y="2064470"/>
            <a:ext cx="9955415" cy="4125193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000" b="0" i="0" dirty="0">
                <a:solidFill>
                  <a:srgbClr val="424242"/>
                </a:solidFill>
                <a:effectLst/>
                <a:latin typeface="Segoe Sans"/>
              </a:rPr>
              <a:t>Con la expedición del </a:t>
            </a:r>
            <a:r>
              <a:rPr lang="es-MX" sz="3000" b="1" i="0" dirty="0">
                <a:solidFill>
                  <a:srgbClr val="424242"/>
                </a:solidFill>
                <a:effectLst/>
                <a:latin typeface="Segoe Sans"/>
              </a:rPr>
              <a:t>Decreto 0243 de 29 de febrero de 2024</a:t>
            </a:r>
            <a:r>
              <a:rPr lang="es-MX" sz="3000" b="0" i="0" dirty="0">
                <a:solidFill>
                  <a:srgbClr val="424242"/>
                </a:solidFill>
                <a:effectLst/>
                <a:latin typeface="Segoe Sans"/>
              </a:rPr>
              <a:t>, </a:t>
            </a:r>
            <a:r>
              <a:rPr lang="es-MX" sz="3000" b="0" i="0">
                <a:solidFill>
                  <a:srgbClr val="424242"/>
                </a:solidFill>
                <a:effectLst/>
                <a:latin typeface="Segoe Sans"/>
              </a:rPr>
              <a:t>se </a:t>
            </a:r>
            <a:r>
              <a:rPr lang="es-MX" sz="3000" b="0" i="0">
                <a:solidFill>
                  <a:srgbClr val="00B050"/>
                </a:solidFill>
                <a:effectLst/>
                <a:latin typeface="Segoe Sans"/>
              </a:rPr>
              <a:t>modificó</a:t>
            </a:r>
            <a:r>
              <a:rPr lang="es-MX" sz="3000" b="0" i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es-MX" sz="3000" b="0" i="0" dirty="0">
                <a:solidFill>
                  <a:srgbClr val="424242"/>
                </a:solidFill>
                <a:effectLst/>
                <a:latin typeface="Segoe Sans"/>
              </a:rPr>
              <a:t>el </a:t>
            </a:r>
            <a:r>
              <a:rPr lang="es-MX" sz="3000" b="1" i="0" dirty="0">
                <a:solidFill>
                  <a:srgbClr val="424242"/>
                </a:solidFill>
                <a:effectLst/>
                <a:latin typeface="Segoe Sans"/>
              </a:rPr>
              <a:t>Capítulo 4 del Título 2 de la Parte 2 del Libro 2 del Decreto 1072 de </a:t>
            </a:r>
            <a:r>
              <a:rPr lang="es-MX" sz="3000" b="1" i="0">
                <a:solidFill>
                  <a:srgbClr val="424242"/>
                </a:solidFill>
                <a:effectLst/>
                <a:latin typeface="Segoe Sans"/>
              </a:rPr>
              <a:t>2015</a:t>
            </a:r>
            <a:r>
              <a:rPr lang="es-MX" sz="3000" b="0" i="0">
                <a:solidFill>
                  <a:srgbClr val="424242"/>
                </a:solidFill>
                <a:effectLst/>
                <a:latin typeface="Segoe Sans"/>
              </a:rPr>
              <a:t>, </a:t>
            </a:r>
            <a:r>
              <a:rPr lang="es-MX" sz="3000" b="0" i="0" dirty="0">
                <a:solidFill>
                  <a:srgbClr val="424242"/>
                </a:solidFill>
                <a:effectLst/>
                <a:latin typeface="Segoe Sans"/>
              </a:rPr>
              <a:t>Único Reglamentario del Sector Trabajo en Colombia. Este decreto introduce cambios en los procedimientos de negociación colectiva, en los requisitos de comparecencia y en la solución de controversias con las organizaciones de empleados públicos, entre otros aspectos.</a:t>
            </a:r>
            <a:endParaRPr lang="es-CO" sz="3000" dirty="0">
              <a:latin typeface="+mn-lt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2DD1AA57-3A5A-B42B-9DB0-D57A6A565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75" y="216817"/>
            <a:ext cx="9978041" cy="10492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MX" sz="3200" b="1" dirty="0">
                <a:solidFill>
                  <a:srgbClr val="FF0000"/>
                </a:solidFill>
                <a:latin typeface="+mn-lt"/>
              </a:rPr>
              <a:t>Marco Normativo de la Negociación Colectiva </a:t>
            </a:r>
          </a:p>
          <a:p>
            <a:pPr algn="ctr"/>
            <a:r>
              <a:rPr lang="es-MX" sz="3200" b="1" dirty="0">
                <a:solidFill>
                  <a:srgbClr val="FF0000"/>
                </a:solidFill>
                <a:latin typeface="+mn-lt"/>
              </a:rPr>
              <a:t>desde el año 2024</a:t>
            </a:r>
            <a:endParaRPr lang="es-CO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40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981E729F-3D58-C804-68EF-48E3ED264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5">
            <a:extLst>
              <a:ext uri="{FF2B5EF4-FFF2-40B4-BE49-F238E27FC236}">
                <a16:creationId xmlns:a16="http://schemas.microsoft.com/office/drawing/2014/main" id="{8DAEF032-36C5-7690-9A24-0F35AEB9B464}"/>
              </a:ext>
            </a:extLst>
          </p:cNvPr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107" name="Google Shape;107;p15">
              <a:extLst>
                <a:ext uri="{FF2B5EF4-FFF2-40B4-BE49-F238E27FC236}">
                  <a16:creationId xmlns:a16="http://schemas.microsoft.com/office/drawing/2014/main" id="{7316C7DD-EEF5-22D3-8E30-0FFDFD739680}"/>
                </a:ext>
              </a:extLst>
            </p:cNvPr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5">
              <a:extLst>
                <a:ext uri="{FF2B5EF4-FFF2-40B4-BE49-F238E27FC236}">
                  <a16:creationId xmlns:a16="http://schemas.microsoft.com/office/drawing/2014/main" id="{4555102B-F872-DC6C-93EE-C31EDFFFE072}"/>
                </a:ext>
              </a:extLst>
            </p:cNvPr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>
                  <a:latin typeface="+mn-lt"/>
                  <a:ea typeface="Calibri"/>
                  <a:cs typeface="Calibri"/>
                  <a:sym typeface="Calibri"/>
                </a:rPr>
                <a:t> </a:t>
              </a: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p15">
              <a:extLst>
                <a:ext uri="{FF2B5EF4-FFF2-40B4-BE49-F238E27FC236}">
                  <a16:creationId xmlns:a16="http://schemas.microsoft.com/office/drawing/2014/main" id="{DF9CAD82-58D2-FC88-496C-086CF7071A5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161009" y="6465999"/>
              <a:ext cx="949873" cy="31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D40E9361-EB2B-A3A3-5F6A-FC97B6B2268D}"/>
              </a:ext>
            </a:extLst>
          </p:cNvPr>
          <p:cNvSpPr txBox="1"/>
          <p:nvPr/>
        </p:nvSpPr>
        <p:spPr>
          <a:xfrm>
            <a:off x="6604203" y="6521285"/>
            <a:ext cx="3884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srgbClr val="C00000"/>
                </a:solidFill>
                <a:latin typeface="+mn-lt"/>
              </a:rPr>
              <a:t>Departamento Administrativo del Servicio Civil Distrital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EF37D42-BDF5-76E5-B5F0-9D14D2D2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1085"/>
            <a:ext cx="10069938" cy="8291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+mn-lt"/>
              </a:rPr>
              <a:t>ÁMBITOS DE LA NEGOCIACIÓN</a:t>
            </a:r>
            <a:endParaRPr lang="es-CO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DDEE9C-2A72-910B-50E3-6225D73E51F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1291109"/>
            <a:ext cx="10069938" cy="50493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B050"/>
                </a:solidFill>
                <a:latin typeface="+mn-lt"/>
              </a:rPr>
              <a:t>Nacional</a:t>
            </a:r>
            <a:r>
              <a:rPr lang="es-MX" dirty="0">
                <a:solidFill>
                  <a:srgbClr val="00B050"/>
                </a:solidFill>
                <a:latin typeface="+mn-lt"/>
              </a:rPr>
              <a:t>:</a:t>
            </a:r>
            <a:r>
              <a:rPr lang="es-MX" dirty="0">
                <a:latin typeface="+mn-lt"/>
              </a:rPr>
              <a:t> Entre organizaciones sindicales de tercer grado (agrupan a Federaciones y Sindicatos de 1 y 2° -centrales sindicales y confederaciones) y el Gobierno nacional.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B050"/>
                </a:solidFill>
                <a:latin typeface="+mn-lt"/>
              </a:rPr>
              <a:t>Sectorial</a:t>
            </a:r>
            <a:r>
              <a:rPr lang="es-MX" dirty="0">
                <a:solidFill>
                  <a:srgbClr val="00B050"/>
                </a:solidFill>
                <a:latin typeface="+mn-lt"/>
              </a:rPr>
              <a:t>:</a:t>
            </a:r>
            <a:r>
              <a:rPr lang="es-MX" dirty="0">
                <a:latin typeface="+mn-lt"/>
              </a:rPr>
              <a:t> Entre organizaciones sindicales de segundo grado (federaciones) y entidades de diferentes sectores de la administración pública.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B050"/>
                </a:solidFill>
                <a:latin typeface="+mn-lt"/>
              </a:rPr>
              <a:t>Territorial</a:t>
            </a:r>
            <a:r>
              <a:rPr lang="es-MX" dirty="0">
                <a:solidFill>
                  <a:srgbClr val="00B050"/>
                </a:solidFill>
                <a:latin typeface="+mn-lt"/>
              </a:rPr>
              <a:t>:</a:t>
            </a:r>
            <a:r>
              <a:rPr lang="es-MX" dirty="0">
                <a:latin typeface="+mn-lt"/>
              </a:rPr>
              <a:t> Entre organizaciones sindicales de segundo grado y departamentos, municipios, distrito capital.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B050"/>
                </a:solidFill>
                <a:latin typeface="+mn-lt"/>
              </a:rPr>
              <a:t>Singular</a:t>
            </a:r>
            <a:r>
              <a:rPr lang="es-MX" dirty="0">
                <a:solidFill>
                  <a:srgbClr val="00B050"/>
                </a:solidFill>
                <a:latin typeface="+mn-lt"/>
              </a:rPr>
              <a:t>: </a:t>
            </a:r>
            <a:r>
              <a:rPr lang="es-MX" dirty="0">
                <a:latin typeface="+mn-lt"/>
              </a:rPr>
              <a:t>Entre la entidad pública y las organizaciones sindicales de primer grado (sindicatos más básicos y directos).</a:t>
            </a:r>
          </a:p>
          <a:p>
            <a:pPr marL="114300" indent="0" algn="just">
              <a:buNone/>
            </a:pPr>
            <a:endParaRPr lang="es-C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37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02005E66-E8DD-A505-29E3-ACC437F62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5">
            <a:extLst>
              <a:ext uri="{FF2B5EF4-FFF2-40B4-BE49-F238E27FC236}">
                <a16:creationId xmlns:a16="http://schemas.microsoft.com/office/drawing/2014/main" id="{739E784A-D8B8-2F67-E45B-918637AFE776}"/>
              </a:ext>
            </a:extLst>
          </p:cNvPr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107" name="Google Shape;107;p15">
              <a:extLst>
                <a:ext uri="{FF2B5EF4-FFF2-40B4-BE49-F238E27FC236}">
                  <a16:creationId xmlns:a16="http://schemas.microsoft.com/office/drawing/2014/main" id="{02AA05FB-AA3C-0C87-5424-EAAD484322EB}"/>
                </a:ext>
              </a:extLst>
            </p:cNvPr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5">
              <a:extLst>
                <a:ext uri="{FF2B5EF4-FFF2-40B4-BE49-F238E27FC236}">
                  <a16:creationId xmlns:a16="http://schemas.microsoft.com/office/drawing/2014/main" id="{9553E946-B6A6-7D63-D6DF-EABE228A774E}"/>
                </a:ext>
              </a:extLst>
            </p:cNvPr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>
                  <a:latin typeface="+mn-lt"/>
                  <a:ea typeface="Calibri"/>
                  <a:cs typeface="Calibri"/>
                  <a:sym typeface="Calibri"/>
                </a:rPr>
                <a:t> </a:t>
              </a:r>
              <a:endParaRPr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p15">
              <a:extLst>
                <a:ext uri="{FF2B5EF4-FFF2-40B4-BE49-F238E27FC236}">
                  <a16:creationId xmlns:a16="http://schemas.microsoft.com/office/drawing/2014/main" id="{AEE91A07-76A2-C8A8-2997-2256690D5A2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161009" y="6465999"/>
              <a:ext cx="949873" cy="31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D14AAC24-71B3-B8D6-808E-5BE7F44B1CDA}"/>
              </a:ext>
            </a:extLst>
          </p:cNvPr>
          <p:cNvSpPr txBox="1"/>
          <p:nvPr/>
        </p:nvSpPr>
        <p:spPr>
          <a:xfrm>
            <a:off x="6604203" y="6521285"/>
            <a:ext cx="3884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srgbClr val="C00000"/>
                </a:solidFill>
                <a:latin typeface="+mn-lt"/>
              </a:rPr>
              <a:t>Departamento Administrativo del Servicio Civil Distrital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AAAA6DD-A714-2101-75A2-682C287D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6368"/>
            <a:ext cx="10069938" cy="8239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CO" sz="3600" b="1" dirty="0">
                <a:solidFill>
                  <a:srgbClr val="FF0000"/>
                </a:solidFill>
                <a:latin typeface="+mn-lt"/>
              </a:rPr>
              <a:t>REQUISITOS PARA LA NEGOCIACIÓN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28F358-EC33-95C2-A6B8-5940683325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1305728"/>
            <a:ext cx="10069938" cy="5049383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3600" dirty="0">
                <a:latin typeface="+mn-lt"/>
              </a:rPr>
              <a:t>Las organizaciones sindicales deben estar inscritas y vigentes en el registro sindical del Ministerio del Trabajo.</a:t>
            </a:r>
          </a:p>
          <a:p>
            <a:pPr marL="114300" indent="0">
              <a:buNone/>
            </a:pPr>
            <a:endParaRPr lang="es-MX" sz="36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3600" dirty="0">
                <a:latin typeface="+mn-lt"/>
              </a:rPr>
              <a:t>Deben realizar actividades de coordinación para la unificación del pliego de solicitudes.</a:t>
            </a:r>
          </a:p>
          <a:p>
            <a:pPr marL="114300" indent="0">
              <a:buNone/>
            </a:pPr>
            <a:endParaRPr lang="es-MX" sz="36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3600" dirty="0">
                <a:latin typeface="+mn-lt"/>
              </a:rPr>
              <a:t>Los negociadores deben ser elegidos en asamblea sindical.</a:t>
            </a:r>
          </a:p>
          <a:p>
            <a:pPr marL="114300" indent="0">
              <a:buNone/>
            </a:pPr>
            <a:endParaRPr lang="es-CO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52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5AFA9CD1C9EF49A689C5A7B98A1E84" ma:contentTypeVersion="15" ma:contentTypeDescription="Crear nuevo documento." ma:contentTypeScope="" ma:versionID="33245e03efed46f0494c7438993d7f6c">
  <xsd:schema xmlns:xsd="http://www.w3.org/2001/XMLSchema" xmlns:xs="http://www.w3.org/2001/XMLSchema" xmlns:p="http://schemas.microsoft.com/office/2006/metadata/properties" xmlns:ns2="ea44cb17-fe3e-4fed-beab-e818f99b2423" xmlns:ns3="9ce31314-1926-4c0d-9e0d-1cd7cec3e603" targetNamespace="http://schemas.microsoft.com/office/2006/metadata/properties" ma:root="true" ma:fieldsID="472bc3ea6c257e0a368abec8361d6012" ns2:_="" ns3:_="">
    <xsd:import namespace="ea44cb17-fe3e-4fed-beab-e818f99b2423"/>
    <xsd:import namespace="9ce31314-1926-4c0d-9e0d-1cd7cec3e6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4cb17-fe3e-4fed-beab-e818f99b24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203f45e-640c-4970-babe-902a4aa338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31314-1926-4c0d-9e0d-1cd7cec3e60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ace30f2-2a44-4214-9758-9acd7b8263a3}" ma:internalName="TaxCatchAll" ma:showField="CatchAllData" ma:web="9ce31314-1926-4c0d-9e0d-1cd7cec3e6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e31314-1926-4c0d-9e0d-1cd7cec3e603" xsi:nil="true"/>
    <lcf76f155ced4ddcb4097134ff3c332f xmlns="ea44cb17-fe3e-4fed-beab-e818f99b24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6C7D8E-FBAF-4F5D-B331-7DFDCDE0CB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2C8C2-6A52-4C72-AB33-380321134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44cb17-fe3e-4fed-beab-e818f99b2423"/>
    <ds:schemaRef ds:uri="9ce31314-1926-4c0d-9e0d-1cd7cec3e6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A167C9-9C34-4906-A49B-C8A18456D418}">
  <ds:schemaRefs>
    <ds:schemaRef ds:uri="http://schemas.microsoft.com/office/2006/metadata/properties"/>
    <ds:schemaRef ds:uri="http://schemas.microsoft.com/office/infopath/2007/PartnerControls"/>
    <ds:schemaRef ds:uri="9ce31314-1926-4c0d-9e0d-1cd7cec3e603"/>
    <ds:schemaRef ds:uri="ea44cb17-fe3e-4fed-beab-e818f99b242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728</Words>
  <Application>Microsoft Office PowerPoint</Application>
  <PresentationFormat>Panorámica</PresentationFormat>
  <Paragraphs>141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Acuerdo Colectivo Laboral Distrital 2022</vt:lpstr>
      <vt:lpstr>Acuerdo Colectivo Laboral Distrital 2023</vt:lpstr>
      <vt:lpstr>Acuerdo Colectivo Laboral Distrital 2024-2025</vt:lpstr>
      <vt:lpstr>ÁMBITOS DE LA NEGOCIACIÓN</vt:lpstr>
      <vt:lpstr>REQUISITOS PARA LA NEGOCIACIÓN</vt:lpstr>
      <vt:lpstr>Acuerdo Colectivo Laboral Territorial 2024-2025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Muñoz Bohórquez</dc:creator>
  <cp:lastModifiedBy>Yolanda Rodríguez Rodríguez</cp:lastModifiedBy>
  <cp:revision>24</cp:revision>
  <dcterms:modified xsi:type="dcterms:W3CDTF">2025-05-14T17:46:57Z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0x0101007D5AFA9CD1C9EF49A689C5A7B98A1E84</vt:lpwstr>
  </property>
  <property fmtid="{D5CDD505-2E9C-101B-9397-08002B2CF9AE}" pid="3" name="MediaServiceImageTags">
    <vt:lpwstr/>
  </property>
</Properties>
</file>