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7" r:id="rId6"/>
    <p:sldId id="262" r:id="rId7"/>
    <p:sldId id="263" r:id="rId8"/>
    <p:sldId id="264" r:id="rId9"/>
    <p:sldId id="265" r:id="rId10"/>
    <p:sldId id="266" r:id="rId11"/>
    <p:sldId id="25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o César Álvarez Velásquez" initials="JCÁV" lastIdx="0" clrIdx="0">
    <p:extLst>
      <p:ext uri="{19B8F6BF-5375-455C-9EA6-DF929625EA0E}">
        <p15:presenceInfo xmlns:p15="http://schemas.microsoft.com/office/powerpoint/2012/main" userId="S-1-5-21-3552935425-898807828-3445141724-132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254-7B4B-4415-8962-FCAC021773A7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6DCE-2654-4236-A83E-12CC9A2C6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99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254-7B4B-4415-8962-FCAC021773A7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6DCE-2654-4236-A83E-12CC9A2C6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06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254-7B4B-4415-8962-FCAC021773A7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6DCE-2654-4236-A83E-12CC9A2C6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07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254-7B4B-4415-8962-FCAC021773A7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6DCE-2654-4236-A83E-12CC9A2C6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81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254-7B4B-4415-8962-FCAC021773A7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6DCE-2654-4236-A83E-12CC9A2C6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61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254-7B4B-4415-8962-FCAC021773A7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6DCE-2654-4236-A83E-12CC9A2C6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56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254-7B4B-4415-8962-FCAC021773A7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6DCE-2654-4236-A83E-12CC9A2C6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90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254-7B4B-4415-8962-FCAC021773A7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6DCE-2654-4236-A83E-12CC9A2C6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89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254-7B4B-4415-8962-FCAC021773A7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6DCE-2654-4236-A83E-12CC9A2C6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70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254-7B4B-4415-8962-FCAC021773A7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6DCE-2654-4236-A83E-12CC9A2C6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67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6254-7B4B-4415-8962-FCAC021773A7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6DCE-2654-4236-A83E-12CC9A2C6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45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6254-7B4B-4415-8962-FCAC021773A7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26DCE-2654-4236-A83E-12CC9A2C6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08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6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552209"/>
            <a:ext cx="7772400" cy="5424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Narrow"/>
                <a:cs typeface="Arial Narrow"/>
              </a:rPr>
              <a:t>TEMAS A TENER EN CUENTA EN EL PROCESO DE GESTIÓN CONTRACTUAL</a:t>
            </a:r>
          </a:p>
          <a:p>
            <a:endParaRPr lang="es-MX" sz="3600" b="1" dirty="0">
              <a:latin typeface="Arial Narrow"/>
              <a:cs typeface="Arial Narrow"/>
            </a:endParaRPr>
          </a:p>
          <a:p>
            <a:pPr algn="just"/>
            <a:endParaRPr lang="es-MX" sz="3600" dirty="0" smtClean="0">
              <a:latin typeface="Arial Narrow"/>
              <a:cs typeface="Arial Narrow"/>
            </a:endParaRPr>
          </a:p>
          <a:p>
            <a:pPr marL="742950" indent="-742950" algn="just">
              <a:buAutoNum type="arabicPeriod"/>
            </a:pPr>
            <a:r>
              <a:rPr lang="es-MX" sz="3600" dirty="0" smtClean="0">
                <a:latin typeface="Arial Narrow"/>
                <a:cs typeface="Arial Narrow"/>
              </a:rPr>
              <a:t>Verificar que la contratación este dentro del Plan Anual de Adquisiciones</a:t>
            </a:r>
          </a:p>
          <a:p>
            <a:pPr marL="742950" indent="-742950" algn="just">
              <a:buAutoNum type="arabicPeriod"/>
            </a:pPr>
            <a:endParaRPr lang="es-MX" sz="3600" dirty="0" smtClean="0">
              <a:latin typeface="Arial Narrow"/>
              <a:cs typeface="Arial Narrow"/>
            </a:endParaRPr>
          </a:p>
          <a:p>
            <a:pPr algn="just"/>
            <a:r>
              <a:rPr lang="es-MX" sz="3600" dirty="0" smtClean="0">
                <a:latin typeface="Arial Narrow"/>
                <a:cs typeface="Arial Narrow"/>
              </a:rPr>
              <a:t>2. Previo a la suscripción de un contrato contar con partidas presupuestales autorización de permisos contar con licencias etc.</a:t>
            </a:r>
          </a:p>
          <a:p>
            <a:pPr algn="just"/>
            <a:endParaRPr lang="es-MX" sz="3600" dirty="0" smtClean="0">
              <a:latin typeface="Arial Narrow"/>
              <a:cs typeface="Arial Narrow"/>
            </a:endParaRPr>
          </a:p>
          <a:p>
            <a:pPr algn="just"/>
            <a:r>
              <a:rPr lang="es-MX" sz="3600" dirty="0" smtClean="0">
                <a:latin typeface="Arial Narrow"/>
                <a:cs typeface="Arial Narrow"/>
              </a:rPr>
              <a:t>3. Una vez suscrito el contrato adelantar los trámites de expedición de registro presupuestal, afiliación a la ARL cuando corresponda.</a:t>
            </a:r>
          </a:p>
          <a:p>
            <a:pPr algn="just"/>
            <a:endParaRPr lang="es-MX" sz="3600" dirty="0" smtClean="0">
              <a:latin typeface="Arial Narrow"/>
              <a:cs typeface="Arial Narrow"/>
            </a:endParaRPr>
          </a:p>
          <a:p>
            <a:pPr algn="just"/>
            <a:r>
              <a:rPr lang="es-MX" sz="3600" dirty="0" smtClean="0">
                <a:latin typeface="Arial Narrow"/>
                <a:cs typeface="Arial Narrow"/>
              </a:rPr>
              <a:t>4. Antes de iniciar la ejecución revisar que el contrato tenga aprobadas las garantías que se exigen.</a:t>
            </a:r>
          </a:p>
          <a:p>
            <a:pPr algn="just"/>
            <a:endParaRPr lang="es-MX" sz="3600" dirty="0" smtClean="0">
              <a:latin typeface="Arial Narrow"/>
              <a:cs typeface="Arial Narrow"/>
            </a:endParaRPr>
          </a:p>
          <a:p>
            <a:pPr algn="just"/>
            <a:r>
              <a:rPr lang="es-MX" sz="3600" dirty="0" smtClean="0">
                <a:latin typeface="Arial Narrow"/>
                <a:cs typeface="Arial Narrow"/>
              </a:rPr>
              <a:t>5. Designar una persona para que ejerza el control y vigilancia del contrato.</a:t>
            </a:r>
          </a:p>
          <a:p>
            <a:pPr algn="just"/>
            <a:endParaRPr lang="es-MX" sz="3600" dirty="0" smtClean="0">
              <a:latin typeface="Arial Narrow"/>
              <a:cs typeface="Arial Narrow"/>
            </a:endParaRPr>
          </a:p>
          <a:p>
            <a:pPr algn="just"/>
            <a:r>
              <a:rPr lang="es-MX" sz="3600" dirty="0" smtClean="0">
                <a:latin typeface="Arial Narrow"/>
                <a:cs typeface="Arial Narrow"/>
              </a:rPr>
              <a:t>6. Publicar los documentos de la ejecución en SECOP (tres días hábiles).</a:t>
            </a:r>
          </a:p>
          <a:p>
            <a:pPr algn="just"/>
            <a:endParaRPr lang="es-MX" sz="3600" dirty="0" smtClean="0">
              <a:latin typeface="Arial Narrow"/>
              <a:cs typeface="Arial Narrow"/>
            </a:endParaRPr>
          </a:p>
          <a:p>
            <a:pPr algn="just"/>
            <a:r>
              <a:rPr lang="es-MX" sz="3600" dirty="0" smtClean="0">
                <a:latin typeface="Arial Narrow"/>
                <a:cs typeface="Arial Narrow"/>
              </a:rPr>
              <a:t>7. Liquidar los contratos en el término que estrictamente prevé la Ley cuando aplique.</a:t>
            </a:r>
          </a:p>
          <a:p>
            <a:pPr algn="just"/>
            <a:endParaRPr lang="es-MX" sz="3600" dirty="0" smtClean="0">
              <a:latin typeface="Arial Narrow"/>
              <a:cs typeface="Arial Narrow"/>
            </a:endParaRPr>
          </a:p>
          <a:p>
            <a:pPr algn="just"/>
            <a:r>
              <a:rPr lang="es-MX" sz="3600" dirty="0" smtClean="0">
                <a:latin typeface="Arial Narrow"/>
                <a:cs typeface="Arial Narrow"/>
              </a:rPr>
              <a:t>8. En los casos que el contratista no cumpla con las condiciones del contrato, informar a la dependencia encargada del proceso de gestión contractual y a la aseguradora. </a:t>
            </a:r>
          </a:p>
          <a:p>
            <a:pPr algn="just"/>
            <a:endParaRPr lang="es-MX" sz="3600" dirty="0" smtClean="0">
              <a:latin typeface="Arial Narrow"/>
              <a:cs typeface="Arial Narrow"/>
            </a:endParaRPr>
          </a:p>
          <a:p>
            <a:pPr algn="just"/>
            <a:r>
              <a:rPr lang="es-MX" sz="3600" dirty="0" smtClean="0">
                <a:latin typeface="Arial Narrow"/>
                <a:cs typeface="Arial Narrow"/>
              </a:rPr>
              <a:t>10. Elaborar el cierre de expediente conforme lo establece el Decreto 1082 de 2015	</a:t>
            </a:r>
            <a:endParaRPr lang="es-MX" sz="3600" dirty="0">
              <a:latin typeface="Arial Narrow"/>
              <a:cs typeface="Arial Narrow"/>
            </a:endParaRPr>
          </a:p>
          <a:p>
            <a:pPr algn="just"/>
            <a:endParaRPr lang="es-MX" sz="36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87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67940" y="2019300"/>
            <a:ext cx="6499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solidFill>
                  <a:schemeClr val="bg1"/>
                </a:solidFill>
              </a:rPr>
              <a:t>GRACIAS </a:t>
            </a:r>
            <a:endParaRPr lang="es-CO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599" y="2400008"/>
            <a:ext cx="10114547" cy="3238792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E39734"/>
              </a:buClr>
              <a:buFont typeface="Arial"/>
              <a:buChar char="•"/>
            </a:pP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Brindar herramientas básicas y generales para el buen desarrollo del proceso de gestión contractual, orientando a las personas que intervienen en la preparación de una contratación desde el momento de la planeación, hasta la finalización de la etapa de ejecución</a:t>
            </a:r>
            <a:endParaRPr lang="es-ES" sz="2800" dirty="0">
              <a:latin typeface="Arial Narrow"/>
              <a:cs typeface="Arial Narrow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2318657" y="601195"/>
            <a:ext cx="7772400" cy="857913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/>
              <a:t>NOCIONES GENERALES DENTRO DE UN PROCESO DE GESTIÓN CONTRACTUAL</a:t>
            </a:r>
            <a:endParaRPr lang="es-ES" sz="36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556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799" y="552209"/>
            <a:ext cx="8327572" cy="4836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 b="1" dirty="0">
                <a:latin typeface="Arial Narrow"/>
                <a:cs typeface="Arial Narrow"/>
              </a:rPr>
              <a:t>T</a:t>
            </a:r>
            <a:r>
              <a:rPr lang="es-MX" sz="3600" b="1" dirty="0" smtClean="0">
                <a:latin typeface="Arial Narrow"/>
                <a:cs typeface="Arial Narrow"/>
              </a:rPr>
              <a:t>emáticas</a:t>
            </a:r>
            <a:r>
              <a:rPr lang="es-MX" sz="3600" b="1" dirty="0">
                <a:latin typeface="Arial Narrow"/>
                <a:cs typeface="Arial Narrow"/>
              </a:rPr>
              <a:t>:</a:t>
            </a:r>
          </a:p>
          <a:p>
            <a:pPr algn="l"/>
            <a:endParaRPr lang="es-MX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s-MX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Etapa de planeación contractual de la compra y servicios.</a:t>
            </a:r>
          </a:p>
          <a:p>
            <a:pPr algn="l"/>
            <a:r>
              <a:rPr lang="es-MX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Requisitos mínimos para la contratación de un bien o servicio (estudios y documentos previos)</a:t>
            </a:r>
          </a:p>
          <a:p>
            <a:pPr algn="l"/>
            <a:r>
              <a:rPr lang="es-MX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Requisitos a tener en cuenta para el inicio de ejecución de un contrato</a:t>
            </a:r>
          </a:p>
          <a:p>
            <a:pPr algn="l"/>
            <a:r>
              <a:rPr lang="es-MX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Liquidación de los contratos en los casos que aplique </a:t>
            </a:r>
            <a:endParaRPr lang="es-E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/>
              <a:t/>
            </a:r>
            <a:br>
              <a:rPr lang="es-MX" sz="3100" dirty="0"/>
            </a:br>
            <a:r>
              <a:rPr lang="es-MX" sz="3100" dirty="0"/>
              <a:t/>
            </a:r>
            <a:br>
              <a:rPr lang="es-MX" sz="3100" dirty="0"/>
            </a:br>
            <a:r>
              <a:rPr lang="es-MX" sz="3100" dirty="0"/>
              <a:t/>
            </a:r>
            <a:br>
              <a:rPr lang="es-MX" sz="3100" dirty="0"/>
            </a:br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/>
              <a:t/>
            </a:r>
            <a:br>
              <a:rPr lang="es-MX" sz="3100" dirty="0"/>
            </a:br>
            <a:endParaRPr lang="es-CO" sz="3100" dirty="0"/>
          </a:p>
        </p:txBody>
      </p:sp>
    </p:spTree>
    <p:extLst>
      <p:ext uri="{BB962C8B-B14F-4D97-AF65-F5344CB8AC3E}">
        <p14:creationId xmlns:p14="http://schemas.microsoft.com/office/powerpoint/2010/main" val="31330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8844" y="424542"/>
            <a:ext cx="8523514" cy="478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28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Ciclo de la contratación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Planeación.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Selección.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Contratación.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Ejecución.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8844" y="424542"/>
            <a:ext cx="8523514" cy="4886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INICIA LA PLANEACIÓN CONTRACTUAL EN UNA ENTIDAD PÚBLICA? 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el Plan Anual de Adquisiciones, o conocido también como PAA, es un documento con la lista de bienes, obras y servicios que se pretenden adquirir durante una vigencia 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Colombia Compra Eficiente establecerá los lineamientos y el formato que debe ser utilizado para elaborar el Plan Anual de Adquisiciones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Entidad Estatal debe publicar su Plan Anual de Adquisiciones y las actualizaciones del mismo en su página web y en el SECOP, en la forma que para el efecto disponga Colombia Compra Eficiente, y actualizarlo por lo menos una vez durante su vigencia, en la forma y la oportunidad que para el efecto disponga Colombia Compra Eficiente.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2.2.1.1.1.4.1.  Decreto 1082 de 2015 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552209"/>
            <a:ext cx="7772400" cy="5538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ESTUDIOS Y DOCUMENTOS PREVIOS Y SU CONTENIDO MÍNIMO </a:t>
            </a:r>
            <a:endParaRPr lang="es-CO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s-CO" sz="3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La descripción de la necesidad que la Entidad Estatal pretende satisfacer con el Proceso de Contratación. ​</a:t>
            </a:r>
            <a:endParaRPr lang="es-CO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es-CO" sz="3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El objeto a contratar, con sus especificaciones, las autorizaciones, permisos y licencias requeridos para su ejecución, y cuando el contrato incluye diseño y construcción, los documentos técnicos para el desarrollo del proyecto. </a:t>
            </a:r>
            <a:endParaRPr lang="es-CO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es-CO" sz="3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La modalidad de selección del contratista y su justificación, incluyendo los fundamentos jurídicos. </a:t>
            </a:r>
            <a:endParaRPr lang="es-CO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es-CO" sz="3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 El valor estimado del contrato y la justificación del mismo. Cuando el valor del contrato esté determinado por precios unitarios, la Entidad Estatal debe incluir la forma como los calculó y soportar sus cálculos presupuestales en la estimación de aquellos. Si el contrato es de concesión, la Entidad Estatal no debe publicar el modelo financiero utilizado en su estructuración. </a:t>
            </a:r>
            <a:endParaRPr lang="es-CO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es-CO" sz="3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5. Los criterios para seleccionar la oferta más favorable. </a:t>
            </a:r>
            <a:endParaRPr lang="es-CO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es-CO" sz="3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6. El análisis de Riesgo y la forma de mitigarlo. </a:t>
            </a:r>
            <a:endParaRPr lang="es-CO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es-CO" sz="3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7. Las garantías que la Entidad Estatal contempla exigir en el proceso de contratación. </a:t>
            </a:r>
            <a:endParaRPr lang="es-CO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es-CO" sz="3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8. La indicación de si el proceso de contratación está cobijado por un acuerdo comercial. </a:t>
            </a:r>
            <a:endParaRPr lang="es-CO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es-CO" sz="3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presente artículo no es aplicable a la contratación por mínima cuantía”. ​​</a:t>
            </a:r>
            <a:endParaRPr lang="es-CO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552209"/>
            <a:ext cx="8621486" cy="5554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1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DEL SECTOR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Aspectos generales. 	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marR="21590" algn="just">
              <a:lnSpc>
                <a:spcPct val="115000"/>
              </a:lnSpc>
              <a:spcAft>
                <a:spcPts val="0"/>
              </a:spcAft>
            </a:pP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s-ES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Económico: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Incluir el análisis de los productos incluidos en el sector, agente que lo componen, si existen gremios a</a:t>
            </a: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sociaciones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cifras de ventas, perspectiva de crecimiento etc.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marR="21590" indent="1905" algn="just">
              <a:lnSpc>
                <a:spcPct val="115000"/>
              </a:lnSpc>
              <a:spcAft>
                <a:spcPts val="800"/>
              </a:spcAft>
            </a:pPr>
            <a:r>
              <a:rPr lang="es-ES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Técnico: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Incluir estados de innovación, desarrollo técnico, nuevas tendencias, amplitud de la oferta, especificaciones de calidad, condiciones de entrega, tiempos de entrega.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marR="21590" indent="1905" algn="just">
              <a:lnSpc>
                <a:spcPct val="115000"/>
              </a:lnSpc>
              <a:spcAft>
                <a:spcPts val="800"/>
              </a:spcAft>
            </a:pPr>
            <a:r>
              <a:rPr lang="es-ES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Regulatorio: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Identificar la normatividad aplicable al objeto del proceso de contratación, (incluye actividad de los compradores y vendedores, ambientales tributarias, IVA exenciones, si existe norma técnica Colombiana o normas internacionales de vigilancia</a:t>
            </a: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 de la oferta. 	</a:t>
            </a:r>
            <a:endParaRPr lang="es-CO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marR="21590" algn="just">
              <a:lnSpc>
                <a:spcPct val="115000"/>
              </a:lnSpc>
              <a:spcAft>
                <a:spcPts val="0"/>
              </a:spcAft>
            </a:pP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5940" marR="21590" algn="just">
              <a:lnSpc>
                <a:spcPct val="115000"/>
              </a:lnSpc>
              <a:spcAft>
                <a:spcPts val="0"/>
              </a:spcAft>
            </a:pP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s-ES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Quien vende:</a:t>
            </a: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Distribuidores autorizados, micro, pequeña, mediana o empresa, se debe revisar el comportamiento financiero, como es la producción, riesgos de colusión, poder de negociación de los proveedores.</a:t>
            </a:r>
            <a:endParaRPr lang="es-CO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5940" marR="21590" algn="just">
              <a:lnSpc>
                <a:spcPct val="115000"/>
              </a:lnSpc>
              <a:spcAft>
                <a:spcPts val="800"/>
              </a:spcAft>
            </a:pP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Dinámica de producción: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Determinar participantes en la </a:t>
            </a:r>
            <a:r>
              <a:rPr lang="es-C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comercialización y distribución de los bienes puede mejorar la eficiencia y la economía de las adquisiciones, disminuyendo en algunos casos el número de intermediarios.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5940" marR="21590" algn="just">
              <a:lnSpc>
                <a:spcPct val="115000"/>
              </a:lnSpc>
              <a:spcAft>
                <a:spcPts val="800"/>
              </a:spcAft>
            </a:pPr>
            <a:r>
              <a:rPr lang="es-CO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Producción: </a:t>
            </a:r>
            <a:r>
              <a:rPr lang="es-C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Métodos de los potenciales proveedores</a:t>
            </a:r>
            <a:r>
              <a:rPr lang="es-CO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5940" marR="21590" algn="just">
              <a:lnSpc>
                <a:spcPct val="115000"/>
              </a:lnSpc>
              <a:spcAft>
                <a:spcPts val="800"/>
              </a:spcAft>
            </a:pPr>
            <a:r>
              <a:rPr lang="es-CO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Distribución: </a:t>
            </a:r>
            <a:r>
              <a:rPr lang="es-C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Funcionamiento del transporte y tiempos de entrega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5940" marR="21590" algn="just">
              <a:lnSpc>
                <a:spcPct val="115000"/>
              </a:lnSpc>
              <a:spcAft>
                <a:spcPts val="800"/>
              </a:spcAft>
            </a:pPr>
            <a:r>
              <a:rPr lang="es-CO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Inventario: </a:t>
            </a:r>
            <a:r>
              <a:rPr lang="es-C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 de materia prima existente en el </a:t>
            </a:r>
            <a:r>
              <a:rPr lang="es-CO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</a:t>
            </a: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 de la demanda. Cómo lo ha adquirido la entidad en anteriores oportunidades.</a:t>
            </a:r>
            <a:r>
              <a: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 de manera razonable y proporcionada los bienes colombianos relevantes</a:t>
            </a:r>
            <a:r>
              <a:rPr lang="es-C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Decreto 680 de </a:t>
            </a:r>
            <a:r>
              <a:rPr lang="es-CO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</a:p>
          <a:p>
            <a:pPr marL="342900" marR="2159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las MIPYMES que podrían ser potenciales proveedoras directas o indirectas, con el fin de definir reglas que promuevan y faciliten su participación en el Proceso de Contratación. Ley 2069 de 2020</a:t>
            </a:r>
            <a:endParaRPr lang="es-CO" sz="1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552209"/>
            <a:ext cx="8686800" cy="5473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21590">
              <a:lnSpc>
                <a:spcPct val="115000"/>
              </a:lnSpc>
              <a:spcAft>
                <a:spcPts val="0"/>
              </a:spcAft>
            </a:pPr>
            <a:r>
              <a:rPr lang="es-MX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</a:t>
            </a:r>
            <a:r>
              <a:rPr lang="es-MX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EJECUCIÓN DE UN </a:t>
            </a:r>
            <a:r>
              <a:rPr lang="es-MX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CONTRATO</a:t>
            </a:r>
            <a:endParaRPr lang="es-CO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Perfeccionamiento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Expedición del Registro presupuestal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Constitución de las garantías cuando aplique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a. </a:t>
            </a: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Contrato de seguro contenido en </a:t>
            </a:r>
            <a:r>
              <a:rPr lang="es-MX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MX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póliza</a:t>
            </a: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b.    </a:t>
            </a: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Patrimonio autónomo.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c.    </a:t>
            </a: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Garantía Bancaria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Aprobación de las garantías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	Elaboración acta de inicio cunado </a:t>
            </a:r>
            <a:r>
              <a:rPr lang="es-MX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aplique</a:t>
            </a:r>
            <a:endParaRPr lang="es-MX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552209"/>
            <a:ext cx="7772400" cy="5424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latin typeface="Arial Narrow"/>
                <a:cs typeface="Arial Narrow"/>
              </a:rPr>
              <a:t>EJECUCIÓN DEL </a:t>
            </a:r>
            <a:r>
              <a:rPr lang="es-MX" sz="3600" b="1" dirty="0" smtClean="0">
                <a:latin typeface="Arial Narrow"/>
                <a:cs typeface="Arial Narrow"/>
              </a:rPr>
              <a:t>CONTRATO</a:t>
            </a:r>
          </a:p>
          <a:p>
            <a:endParaRPr lang="es-MX" sz="3600" b="1" dirty="0">
              <a:latin typeface="Arial Narrow"/>
              <a:cs typeface="Arial Narrow"/>
            </a:endParaRPr>
          </a:p>
          <a:p>
            <a:pPr algn="l"/>
            <a:r>
              <a:rPr lang="es-MX" sz="3600" dirty="0" smtClean="0">
                <a:latin typeface="Arial Narrow"/>
                <a:cs typeface="Arial Narrow"/>
              </a:rPr>
              <a:t>Todo </a:t>
            </a:r>
            <a:r>
              <a:rPr lang="es-MX" sz="3600" dirty="0">
                <a:latin typeface="Arial Narrow"/>
                <a:cs typeface="Arial Narrow"/>
              </a:rPr>
              <a:t>contrato debe estar vigilado a través de un supervisor o interventor</a:t>
            </a:r>
            <a:r>
              <a:rPr lang="es-MX" sz="3600" dirty="0" smtClean="0">
                <a:latin typeface="Arial Narrow"/>
                <a:cs typeface="Arial Narrow"/>
              </a:rPr>
              <a:t>.</a:t>
            </a:r>
          </a:p>
          <a:p>
            <a:pPr algn="l"/>
            <a:endParaRPr lang="es-MX" sz="3600" dirty="0">
              <a:latin typeface="Arial Narrow"/>
              <a:cs typeface="Arial Narrow"/>
            </a:endParaRPr>
          </a:p>
          <a:p>
            <a:pPr algn="l"/>
            <a:r>
              <a:rPr lang="es-MX" sz="3600" dirty="0" smtClean="0">
                <a:latin typeface="Arial Narrow"/>
                <a:cs typeface="Arial Narrow"/>
              </a:rPr>
              <a:t>Dentro </a:t>
            </a:r>
            <a:r>
              <a:rPr lang="es-MX" sz="3600" dirty="0">
                <a:latin typeface="Arial Narrow"/>
                <a:cs typeface="Arial Narrow"/>
              </a:rPr>
              <a:t>de las principales responsabilidades está</a:t>
            </a:r>
            <a:r>
              <a:rPr lang="es-MX" sz="3600" dirty="0" smtClean="0">
                <a:latin typeface="Arial Narrow"/>
                <a:cs typeface="Arial Narrow"/>
              </a:rPr>
              <a:t>:</a:t>
            </a:r>
          </a:p>
          <a:p>
            <a:pPr algn="l"/>
            <a:endParaRPr lang="es-MX" sz="3600" dirty="0">
              <a:latin typeface="Arial Narrow"/>
              <a:cs typeface="Arial Narrow"/>
            </a:endParaRPr>
          </a:p>
          <a:p>
            <a:pPr algn="l"/>
            <a:r>
              <a:rPr lang="es-MX" sz="3600" dirty="0">
                <a:latin typeface="Arial Narrow"/>
                <a:cs typeface="Arial Narrow"/>
              </a:rPr>
              <a:t>1</a:t>
            </a:r>
            <a:r>
              <a:rPr lang="es-MX" sz="3600" dirty="0" smtClean="0">
                <a:latin typeface="Arial Narrow"/>
                <a:cs typeface="Arial Narrow"/>
              </a:rPr>
              <a:t>. La </a:t>
            </a:r>
            <a:r>
              <a:rPr lang="es-MX" sz="3600" dirty="0">
                <a:latin typeface="Arial Narrow"/>
                <a:cs typeface="Arial Narrow"/>
              </a:rPr>
              <a:t>de verificar el pago de la seguridad social o el cumplimiento de los aportes parafiscales para cada pago</a:t>
            </a:r>
            <a:r>
              <a:rPr lang="es-MX" sz="3600" dirty="0" smtClean="0">
                <a:latin typeface="Arial Narrow"/>
                <a:cs typeface="Arial Narrow"/>
              </a:rPr>
              <a:t>.</a:t>
            </a:r>
          </a:p>
          <a:p>
            <a:pPr algn="l"/>
            <a:endParaRPr lang="es-MX" sz="3600" dirty="0">
              <a:latin typeface="Arial Narrow"/>
              <a:cs typeface="Arial Narrow"/>
            </a:endParaRPr>
          </a:p>
          <a:p>
            <a:pPr algn="l"/>
            <a:r>
              <a:rPr lang="es-MX" sz="3600" dirty="0" smtClean="0">
                <a:latin typeface="Arial Narrow"/>
                <a:cs typeface="Arial Narrow"/>
              </a:rPr>
              <a:t>2. Revisar </a:t>
            </a:r>
            <a:r>
              <a:rPr lang="es-MX" sz="3600" dirty="0">
                <a:latin typeface="Arial Narrow"/>
                <a:cs typeface="Arial Narrow"/>
              </a:rPr>
              <a:t>periódicamente los soportes de la ejecución, (mensual, trimestral, o contra entrega etc</a:t>
            </a:r>
            <a:r>
              <a:rPr lang="es-MX" sz="3600" dirty="0" smtClean="0">
                <a:latin typeface="Arial Narrow"/>
                <a:cs typeface="Arial Narrow"/>
              </a:rPr>
              <a:t>.)</a:t>
            </a:r>
          </a:p>
          <a:p>
            <a:pPr algn="l"/>
            <a:endParaRPr lang="es-MX" sz="3600" dirty="0">
              <a:latin typeface="Arial Narrow"/>
              <a:cs typeface="Arial Narrow"/>
            </a:endParaRPr>
          </a:p>
          <a:p>
            <a:pPr algn="l"/>
            <a:r>
              <a:rPr lang="es-MX" sz="3600" dirty="0">
                <a:latin typeface="Arial Narrow"/>
                <a:cs typeface="Arial Narrow"/>
              </a:rPr>
              <a:t>3</a:t>
            </a:r>
            <a:r>
              <a:rPr lang="es-MX" sz="3600" dirty="0" smtClean="0">
                <a:latin typeface="Arial Narrow"/>
                <a:cs typeface="Arial Narrow"/>
              </a:rPr>
              <a:t>. Emitir </a:t>
            </a:r>
            <a:r>
              <a:rPr lang="es-MX" sz="3600" dirty="0">
                <a:latin typeface="Arial Narrow"/>
                <a:cs typeface="Arial Narrow"/>
              </a:rPr>
              <a:t>las constancias de ejecución del contrato</a:t>
            </a:r>
            <a:r>
              <a:rPr lang="es-MX" sz="3600" dirty="0" smtClean="0">
                <a:latin typeface="Arial Narrow"/>
                <a:cs typeface="Arial Narrow"/>
              </a:rPr>
              <a:t>.</a:t>
            </a:r>
          </a:p>
          <a:p>
            <a:pPr algn="l"/>
            <a:endParaRPr lang="es-MX" sz="3600" dirty="0">
              <a:latin typeface="Arial Narrow"/>
              <a:cs typeface="Arial Narrow"/>
            </a:endParaRPr>
          </a:p>
          <a:p>
            <a:pPr algn="l"/>
            <a:r>
              <a:rPr lang="es-MX" sz="3600" dirty="0">
                <a:latin typeface="Arial Narrow"/>
                <a:cs typeface="Arial Narrow"/>
              </a:rPr>
              <a:t>4</a:t>
            </a:r>
            <a:r>
              <a:rPr lang="es-MX" sz="3600" dirty="0" smtClean="0">
                <a:latin typeface="Arial Narrow"/>
                <a:cs typeface="Arial Narrow"/>
              </a:rPr>
              <a:t>. Publicar </a:t>
            </a:r>
            <a:r>
              <a:rPr lang="es-MX" sz="3600" dirty="0">
                <a:latin typeface="Arial Narrow"/>
                <a:cs typeface="Arial Narrow"/>
              </a:rPr>
              <a:t>toda la información en SECOP. </a:t>
            </a:r>
            <a:endParaRPr lang="es-MX" sz="3600" dirty="0" smtClean="0">
              <a:latin typeface="Arial Narrow"/>
              <a:cs typeface="Arial Narrow"/>
            </a:endParaRPr>
          </a:p>
          <a:p>
            <a:pPr algn="l"/>
            <a:endParaRPr lang="es-MX" sz="3600" dirty="0">
              <a:latin typeface="Arial Narrow"/>
              <a:cs typeface="Arial Narrow"/>
            </a:endParaRPr>
          </a:p>
          <a:p>
            <a:pPr algn="l"/>
            <a:r>
              <a:rPr lang="es-MX" sz="3600" dirty="0">
                <a:latin typeface="Arial Narrow"/>
                <a:cs typeface="Arial Narrow"/>
              </a:rPr>
              <a:t>5</a:t>
            </a:r>
            <a:r>
              <a:rPr lang="es-MX" sz="3600" dirty="0" smtClean="0">
                <a:latin typeface="Arial Narrow"/>
                <a:cs typeface="Arial Narrow"/>
              </a:rPr>
              <a:t>. Liquidar </a:t>
            </a:r>
            <a:r>
              <a:rPr lang="es-MX" sz="3600" dirty="0">
                <a:latin typeface="Arial Narrow"/>
                <a:cs typeface="Arial Narrow"/>
              </a:rPr>
              <a:t>el contrato en los casos que aplique</a:t>
            </a:r>
            <a:r>
              <a:rPr lang="es-MX" sz="3600" dirty="0" smtClean="0">
                <a:latin typeface="Arial Narrow"/>
                <a:cs typeface="Arial Narrow"/>
              </a:rPr>
              <a:t>.</a:t>
            </a:r>
          </a:p>
          <a:p>
            <a:pPr algn="l"/>
            <a:endParaRPr lang="es-MX" sz="3600" dirty="0">
              <a:latin typeface="Arial Narrow"/>
              <a:cs typeface="Arial Narrow"/>
            </a:endParaRPr>
          </a:p>
          <a:p>
            <a:pPr algn="l"/>
            <a:r>
              <a:rPr lang="es-MX" sz="3600" dirty="0" smtClean="0">
                <a:latin typeface="Arial Narrow"/>
                <a:cs typeface="Arial Narrow"/>
              </a:rPr>
              <a:t>. Cuando </a:t>
            </a:r>
            <a:r>
              <a:rPr lang="es-MX" sz="3600" dirty="0">
                <a:latin typeface="Arial Narrow"/>
                <a:cs typeface="Arial Narrow"/>
              </a:rPr>
              <a:t>se presente el caso, dar aviso del incumplimiento de las obligaciones a cargo de un contratista, para iniciar el procedimiento administrativo necesario. </a:t>
            </a:r>
            <a:endParaRPr lang="es-ES"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187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412</Words>
  <Application>Microsoft Office PowerPoint</Application>
  <PresentationFormat>Panorámica</PresentationFormat>
  <Paragraphs>97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NOCIONES GENERALES DENTRO DE UN PROCESO DE GESTIÓN CONTRACTUAL</vt:lpstr>
      <vt:lpstr>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Muñoz Bohorquez</dc:creator>
  <cp:lastModifiedBy>Juver Chaparro Castiblanco</cp:lastModifiedBy>
  <cp:revision>7</cp:revision>
  <dcterms:created xsi:type="dcterms:W3CDTF">2020-01-15T22:18:49Z</dcterms:created>
  <dcterms:modified xsi:type="dcterms:W3CDTF">2023-11-29T16:28:24Z</dcterms:modified>
</cp:coreProperties>
</file>